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4" r:id="rId1"/>
  </p:sldMasterIdLst>
  <p:notesMasterIdLst>
    <p:notesMasterId r:id="rId18"/>
  </p:notesMasterIdLst>
  <p:sldIdLst>
    <p:sldId id="266" r:id="rId2"/>
    <p:sldId id="267" r:id="rId3"/>
    <p:sldId id="268" r:id="rId4"/>
    <p:sldId id="269" r:id="rId5"/>
    <p:sldId id="270" r:id="rId6"/>
    <p:sldId id="281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</p:sldIdLst>
  <p:sldSz cx="17340263" cy="9753600"/>
  <p:notesSz cx="13004800" cy="97536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6" autoAdjust="0"/>
    <p:restoredTop sz="94660"/>
  </p:normalViewPr>
  <p:slideViewPr>
    <p:cSldViewPr>
      <p:cViewPr varScale="1">
        <p:scale>
          <a:sx n="58" d="100"/>
          <a:sy n="58" d="100"/>
        </p:scale>
        <p:origin x="102" y="378"/>
      </p:cViewPr>
      <p:guideLst>
        <p:guide orient="horz" pos="288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736600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10553-51EB-4B0B-8D71-366AB485C16B}" type="datetimeFigureOut">
              <a:rPr lang="fr-FR" smtClean="0"/>
              <a:t>01/12/2021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576638" y="1219200"/>
            <a:ext cx="5851525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300163" y="4694238"/>
            <a:ext cx="10404475" cy="3840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736600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5E398-4C78-45C7-8588-736E92A2F7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243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itre somb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0262" cy="97536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58137" y="1597025"/>
            <a:ext cx="11823988" cy="3863224"/>
          </a:xfrm>
        </p:spPr>
        <p:txBody>
          <a:bodyPr anchor="b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58137" y="5638800"/>
            <a:ext cx="11823988" cy="1838324"/>
          </a:xfrm>
        </p:spPr>
        <p:txBody>
          <a:bodyPr>
            <a:norm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Modifier le style des sous-titres du masque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654" y="892040"/>
            <a:ext cx="1958955" cy="140546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1640" y="8468377"/>
            <a:ext cx="1809092" cy="113282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731" y="8773107"/>
            <a:ext cx="1472158" cy="523362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0" y="3189546"/>
            <a:ext cx="17340261" cy="648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58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fin - image somb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3174" y="7086600"/>
            <a:ext cx="17343438" cy="2667000"/>
          </a:xfrm>
          <a:prstGeom prst="rect">
            <a:avLst/>
          </a:prstGeom>
          <a:solidFill>
            <a:schemeClr val="bg1"/>
          </a:solidFill>
          <a:ln w="1905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0"/>
          </p:nvPr>
        </p:nvSpPr>
        <p:spPr>
          <a:xfrm>
            <a:off x="-3175" y="0"/>
            <a:ext cx="17343437" cy="70866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67600"/>
            <a:ext cx="17340263" cy="22098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58137" y="7740424"/>
            <a:ext cx="11823988" cy="923330"/>
          </a:xfrm>
        </p:spPr>
        <p:txBody>
          <a:bodyPr anchor="ctr" anchorCtr="0">
            <a:normAutofit/>
          </a:bodyPr>
          <a:lstStyle>
            <a:lvl1pPr algn="ctr">
              <a:defRPr sz="60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58137" y="8739656"/>
            <a:ext cx="11823988" cy="35982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 b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Modifier le style des sous-titres du masque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0698" y="7347928"/>
            <a:ext cx="912321" cy="65454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6" t="16091" r="8378" b="29467"/>
          <a:stretch/>
        </p:blipFill>
        <p:spPr>
          <a:xfrm>
            <a:off x="15414131" y="8927857"/>
            <a:ext cx="1145455" cy="49090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3181" r="1375" b="2378"/>
          <a:stretch/>
        </p:blipFill>
        <p:spPr>
          <a:xfrm>
            <a:off x="15298518" y="8223802"/>
            <a:ext cx="1376680" cy="49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59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fin - image clai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68" y="7086600"/>
            <a:ext cx="17449800" cy="2743200"/>
          </a:xfrm>
          <a:prstGeom prst="rect">
            <a:avLst/>
          </a:prstGeom>
        </p:spPr>
      </p:pic>
      <p:sp>
        <p:nvSpPr>
          <p:cNvPr id="9" name="Espace réservé pour une image  8"/>
          <p:cNvSpPr>
            <a:spLocks noGrp="1"/>
          </p:cNvSpPr>
          <p:nvPr>
            <p:ph type="pic" sz="quarter" idx="10"/>
          </p:nvPr>
        </p:nvSpPr>
        <p:spPr>
          <a:xfrm>
            <a:off x="-3175" y="0"/>
            <a:ext cx="17343437" cy="7086600"/>
          </a:xfrm>
          <a:solidFill>
            <a:schemeClr val="bg1"/>
          </a:solidFill>
        </p:spPr>
        <p:txBody>
          <a:bodyPr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58137" y="7740424"/>
            <a:ext cx="11823988" cy="923330"/>
          </a:xfrm>
        </p:spPr>
        <p:txBody>
          <a:bodyPr anchor="ctr" anchorCtr="0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58137" y="8739656"/>
            <a:ext cx="11823988" cy="35982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Modifier le style des sous-titres du masque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6" y="7391400"/>
            <a:ext cx="17340265" cy="227367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201" y="7344655"/>
            <a:ext cx="835303" cy="58909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t="13824" r="7539" b="26201"/>
          <a:stretch/>
        </p:blipFill>
        <p:spPr>
          <a:xfrm>
            <a:off x="15411852" y="8934024"/>
            <a:ext cx="1152000" cy="52363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5154059" y="8111837"/>
            <a:ext cx="1662545" cy="692727"/>
          </a:xfrm>
          <a:prstGeom prst="rect">
            <a:avLst/>
          </a:prstGeom>
          <a:solidFill>
            <a:schemeClr val="bg1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3181" r="1375" b="2378"/>
          <a:stretch/>
        </p:blipFill>
        <p:spPr>
          <a:xfrm>
            <a:off x="15298518" y="8223802"/>
            <a:ext cx="1376680" cy="49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58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7340263" cy="975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9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9400"/>
            <a:ext cx="17356931" cy="6721033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17356931" cy="2819400"/>
          </a:xfrm>
          <a:prstGeom prst="rect">
            <a:avLst/>
          </a:prstGeom>
          <a:solidFill>
            <a:schemeClr val="bg1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" t="-1555" r="96" b="16489"/>
          <a:stretch/>
        </p:blipFill>
        <p:spPr>
          <a:xfrm>
            <a:off x="3209" y="3243241"/>
            <a:ext cx="17356931" cy="651035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58137" y="1597025"/>
            <a:ext cx="11823988" cy="3863224"/>
          </a:xfrm>
        </p:spPr>
        <p:txBody>
          <a:bodyPr anchor="b">
            <a:normAutofit/>
          </a:bodyPr>
          <a:lstStyle>
            <a:lvl1pPr algn="ctr">
              <a:defRPr sz="60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58137" y="5638800"/>
            <a:ext cx="11823988" cy="1838324"/>
          </a:xfrm>
        </p:spPr>
        <p:txBody>
          <a:bodyPr>
            <a:normAutofit/>
          </a:bodyPr>
          <a:lstStyle>
            <a:lvl1pPr marL="0" indent="0" algn="ctr">
              <a:buNone/>
              <a:defRPr sz="2800" b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Modifier le style des sous-titres du masque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654" y="892040"/>
            <a:ext cx="1958955" cy="140546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6" t="16091" r="8378" b="29467"/>
          <a:stretch/>
        </p:blipFill>
        <p:spPr>
          <a:xfrm>
            <a:off x="15502667" y="8610600"/>
            <a:ext cx="1260000" cy="540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3181" r="1375" b="2378"/>
          <a:stretch/>
        </p:blipFill>
        <p:spPr>
          <a:xfrm>
            <a:off x="13623131" y="8680200"/>
            <a:ext cx="15143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36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IASI LATMOS - ULB</a:t>
            </a:r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ctrTitle"/>
          </p:nvPr>
        </p:nvSpPr>
        <p:spPr>
          <a:xfrm>
            <a:off x="2758137" y="2285999"/>
            <a:ext cx="11823988" cy="3174249"/>
          </a:xfrm>
        </p:spPr>
        <p:txBody>
          <a:bodyPr anchor="b" anchorCtr="0"/>
          <a:lstStyle>
            <a:lvl1pPr algn="ctr"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"/>
          </p:nvPr>
        </p:nvSpPr>
        <p:spPr>
          <a:xfrm>
            <a:off x="2758137" y="5638800"/>
            <a:ext cx="11823988" cy="1838324"/>
          </a:xfrm>
        </p:spPr>
        <p:txBody>
          <a:bodyPr>
            <a:norm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Modifier le style des sous-titres du masque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25" y="1567800"/>
            <a:ext cx="1990812" cy="1404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164726"/>
            <a:ext cx="17340265" cy="227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24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0264" cy="849906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CDFF-4A10-40BC-8F9B-9D22E6074F89}" type="datetime1">
              <a:rPr lang="fr-FR" smtClean="0"/>
              <a:t>01/12/2021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1192214" y="838431"/>
            <a:ext cx="13421517" cy="1112469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 numCol="1"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 smtClean="0"/>
              <a:t>Modifier les styles du texte du masque</a:t>
            </a:r>
            <a:endParaRPr lang="fr-FR" dirty="0"/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322" y="137160"/>
            <a:ext cx="767544" cy="5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33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92213" y="2206490"/>
            <a:ext cx="7400925" cy="6578736"/>
          </a:xfrm>
        </p:spPr>
        <p:txBody>
          <a:bodyPr/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745538" y="2206488"/>
            <a:ext cx="7402512" cy="6578737"/>
          </a:xfrm>
        </p:spPr>
        <p:txBody>
          <a:bodyPr/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0DDB7-88AC-4405-A32B-EE0408D4BCD4}" type="datetime1">
              <a:rPr lang="fr-FR" smtClean="0"/>
              <a:t>01/12/2021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0264" cy="849906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1192214" y="838431"/>
            <a:ext cx="13421517" cy="1112469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9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 numCol="1"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 smtClean="0"/>
              <a:t>Modifier les styles du texte du masque</a:t>
            </a:r>
            <a:endParaRPr lang="fr-FR" dirty="0"/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322" y="137160"/>
            <a:ext cx="767544" cy="5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87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93800" y="2189027"/>
            <a:ext cx="7335838" cy="85897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193800" y="3124200"/>
            <a:ext cx="7335838" cy="5678488"/>
          </a:xfrm>
        </p:spPr>
        <p:txBody>
          <a:bodyPr/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8778875" y="2189027"/>
            <a:ext cx="7370763" cy="85897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8778875" y="3124200"/>
            <a:ext cx="7370763" cy="56784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BB86-F7E1-4436-8DF1-F44E9F46A540}" type="datetime1">
              <a:rPr lang="fr-FR" smtClean="0"/>
              <a:t>01/12/2021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0264" cy="849906"/>
          </a:xfrm>
          <a:prstGeom prst="rect">
            <a:avLst/>
          </a:prstGeom>
        </p:spPr>
      </p:pic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1192214" y="838431"/>
            <a:ext cx="13421517" cy="1112469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 numCol="1"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 smtClean="0"/>
              <a:t>Modifier les styles du texte du masque</a:t>
            </a:r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322" y="137160"/>
            <a:ext cx="767544" cy="5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56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801" y="1219199"/>
            <a:ext cx="4275930" cy="17065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03131" y="1404938"/>
            <a:ext cx="10155237" cy="69310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202531" y="2925763"/>
            <a:ext cx="4267200" cy="54213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CB37-DBE7-457A-91BD-C8128FAA5DCF}" type="datetime1">
              <a:rPr lang="fr-FR" smtClean="0"/>
              <a:t>01/12/2021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0264" cy="849906"/>
          </a:xfrm>
          <a:prstGeom prst="rect">
            <a:avLst/>
          </a:prstGeom>
        </p:spPr>
      </p:pic>
      <p:sp>
        <p:nvSpPr>
          <p:cNvPr id="12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 numCol="1"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 smtClean="0"/>
              <a:t>Modifier les styles du texte du masque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322" y="137160"/>
            <a:ext cx="767544" cy="5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52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5B2B-ED05-436B-A6DB-920598E8DA9D}" type="datetime1">
              <a:rPr lang="fr-FR" smtClean="0"/>
              <a:t>01/12/2021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0264" cy="849906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1192214" y="838431"/>
            <a:ext cx="13421517" cy="1112469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2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 numCol="1"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 smtClean="0"/>
              <a:t>Modifier les styles du texte du masque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322" y="137160"/>
            <a:ext cx="767544" cy="5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62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8FAB-4B17-4A6F-B9BB-6FA2857A954B}" type="datetime1">
              <a:rPr lang="fr-FR" smtClean="0"/>
              <a:t>01/12/2021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773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55837" cy="1385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92213" y="2206488"/>
            <a:ext cx="14955837" cy="6578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92214" y="9040813"/>
            <a:ext cx="1077118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A8B2A25C-14B4-478D-B47F-B33B4B13F89A}" type="datetime1">
              <a:rPr lang="fr-FR" smtClean="0"/>
              <a:pPr/>
              <a:t>01/12/2021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85558" y="9040813"/>
            <a:ext cx="10369146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fr-FR" dirty="0" smtClean="0"/>
              <a:t>IASI LATMOS - ULB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5070931" y="9040813"/>
            <a:ext cx="1077119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1"/>
                </a:solidFill>
              </a:defRPr>
            </a:lvl1pPr>
          </a:lstStyle>
          <a:p>
            <a:fld id="{52CEA935-C22D-49F9-A2CC-0D06D247411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317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65" r:id="rId2"/>
    <p:sldLayoutId id="2147483767" r:id="rId3"/>
    <p:sldLayoutId id="2147483766" r:id="rId4"/>
    <p:sldLayoutId id="2147483768" r:id="rId5"/>
    <p:sldLayoutId id="2147483769" r:id="rId6"/>
    <p:sldLayoutId id="2147483772" r:id="rId7"/>
    <p:sldLayoutId id="2147483770" r:id="rId8"/>
    <p:sldLayoutId id="2147483775" r:id="rId9"/>
    <p:sldLayoutId id="2147483774" r:id="rId10"/>
    <p:sldLayoutId id="2147483776" r:id="rId11"/>
    <p:sldLayoutId id="2147483777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i="1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323234" y="1219200"/>
            <a:ext cx="12693794" cy="3863224"/>
          </a:xfrm>
        </p:spPr>
        <p:txBody>
          <a:bodyPr>
            <a:normAutofit/>
          </a:bodyPr>
          <a:lstStyle/>
          <a:p>
            <a:r>
              <a:rPr lang="fr-FR" smtClean="0"/>
              <a:t>Homogeneous atmospheric temperatures derived from IASI : </a:t>
            </a:r>
            <a:r>
              <a:rPr lang="fr-FR" smtClean="0"/>
              <a:t>retrieval, </a:t>
            </a:r>
            <a:r>
              <a:rPr lang="fr-FR" smtClean="0"/>
              <a:t>extreme events and trends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58137" y="5222707"/>
            <a:ext cx="11823988" cy="914400"/>
          </a:xfrm>
        </p:spPr>
        <p:txBody>
          <a:bodyPr/>
          <a:lstStyle/>
          <a:p>
            <a:r>
              <a:rPr lang="fr-FR" b="1" smtClean="0"/>
              <a:t>Marie Bouillon</a:t>
            </a:r>
            <a:r>
              <a:rPr lang="fr-FR" b="1" baseline="30000" smtClean="0"/>
              <a:t>1</a:t>
            </a:r>
            <a:r>
              <a:rPr lang="fr-FR" smtClean="0"/>
              <a:t>, Sarah Safieddine</a:t>
            </a:r>
            <a:r>
              <a:rPr lang="fr-FR" baseline="30000" smtClean="0"/>
              <a:t>1</a:t>
            </a:r>
            <a:r>
              <a:rPr lang="fr-FR" smtClean="0"/>
              <a:t>, Lieven Clarisse</a:t>
            </a:r>
            <a:r>
              <a:rPr lang="fr-FR" baseline="30000" smtClean="0"/>
              <a:t>2</a:t>
            </a:r>
            <a:r>
              <a:rPr lang="fr-FR" smtClean="0"/>
              <a:t>, Simon Whitburn</a:t>
            </a:r>
            <a:r>
              <a:rPr lang="fr-FR" baseline="30000" smtClean="0"/>
              <a:t>2</a:t>
            </a:r>
            <a:r>
              <a:rPr lang="fr-FR" smtClean="0"/>
              <a:t>, Filipe Aires</a:t>
            </a:r>
            <a:r>
              <a:rPr lang="fr-FR" baseline="30000" smtClean="0"/>
              <a:t>3</a:t>
            </a:r>
            <a:r>
              <a:rPr lang="fr-FR" smtClean="0"/>
              <a:t>, Victor Pellet</a:t>
            </a:r>
            <a:r>
              <a:rPr lang="fr-FR" baseline="30000" smtClean="0"/>
              <a:t>3</a:t>
            </a:r>
            <a:r>
              <a:rPr lang="fr-FR" smtClean="0"/>
              <a:t>, Olivier Lezeaux</a:t>
            </a:r>
            <a:r>
              <a:rPr lang="fr-FR" baseline="30000" smtClean="0"/>
              <a:t>4</a:t>
            </a:r>
            <a:r>
              <a:rPr lang="fr-FR" smtClean="0"/>
              <a:t>, Noëlle A. Scott</a:t>
            </a:r>
            <a:r>
              <a:rPr lang="fr-FR" baseline="30000" smtClean="0"/>
              <a:t>5</a:t>
            </a:r>
            <a:r>
              <a:rPr lang="fr-FR" smtClean="0"/>
              <a:t> and Cathy Clerbaux</a:t>
            </a:r>
            <a:r>
              <a:rPr lang="fr-FR" baseline="30000" smtClean="0"/>
              <a:t>1,2</a:t>
            </a:r>
          </a:p>
          <a:p>
            <a:endParaRPr lang="fr-FR" baseline="30000" smtClean="0"/>
          </a:p>
          <a:p>
            <a:endParaRPr lang="fr-FR" baseline="30000" dirty="0"/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1557662" y="6267867"/>
            <a:ext cx="14224938" cy="213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800" baseline="30000" smtClean="0"/>
              <a:t>1</a:t>
            </a:r>
            <a:r>
              <a:rPr lang="fr-FR" sz="1800" smtClean="0"/>
              <a:t> LATMOS/IPSL, Sorbonne Université, UVSQ, CNRS, Paris, France</a:t>
            </a:r>
          </a:p>
          <a:p>
            <a:pPr>
              <a:spcBef>
                <a:spcPts val="0"/>
              </a:spcBef>
            </a:pPr>
            <a:r>
              <a:rPr lang="fr-FR" sz="1800" baseline="30000" smtClean="0"/>
              <a:t>2</a:t>
            </a:r>
            <a:r>
              <a:rPr lang="fr-FR" sz="1800" smtClean="0"/>
              <a:t> Université Libre de Bruxelles (ULB), Spectroscopy, Quantum Chemistry and Atmospheric Remote Sensing (SQUARES), Brussels, Belgium</a:t>
            </a:r>
          </a:p>
          <a:p>
            <a:pPr>
              <a:spcBef>
                <a:spcPts val="0"/>
              </a:spcBef>
            </a:pPr>
            <a:r>
              <a:rPr lang="fr-FR" sz="1800" baseline="30000" smtClean="0"/>
              <a:t>3</a:t>
            </a:r>
            <a:r>
              <a:rPr lang="fr-FR" sz="1800" smtClean="0"/>
              <a:t> LERMA, CNRS, Observatoire de Paris, Paris, France</a:t>
            </a:r>
          </a:p>
          <a:p>
            <a:pPr>
              <a:spcBef>
                <a:spcPts val="0"/>
              </a:spcBef>
            </a:pPr>
            <a:r>
              <a:rPr lang="fr-FR" sz="1800" baseline="30000" smtClean="0"/>
              <a:t>4</a:t>
            </a:r>
            <a:r>
              <a:rPr lang="fr-FR" sz="1800" smtClean="0"/>
              <a:t> SPASCIA, Ramonville-Saint-Agne, France</a:t>
            </a:r>
          </a:p>
          <a:p>
            <a:pPr>
              <a:spcBef>
                <a:spcPts val="0"/>
              </a:spcBef>
            </a:pPr>
            <a:r>
              <a:rPr lang="fr-FR" sz="1800" baseline="30000" smtClean="0"/>
              <a:t>5</a:t>
            </a:r>
            <a:r>
              <a:rPr lang="fr-FR" sz="1800" smtClean="0"/>
              <a:t> Laboratoire de Météorologie Dynamique, CNRS/IPSL, Ecole Polytechnique, Université Paris-Saclay, Palaiseau, France</a:t>
            </a:r>
          </a:p>
          <a:p>
            <a:endParaRPr lang="fr-FR" baseline="30000" smtClean="0"/>
          </a:p>
          <a:p>
            <a:endParaRPr lang="fr-FR" baseline="30000" dirty="0"/>
          </a:p>
        </p:txBody>
      </p:sp>
    </p:spTree>
    <p:extLst>
      <p:ext uri="{BB962C8B-B14F-4D97-AF65-F5344CB8AC3E}">
        <p14:creationId xmlns:p14="http://schemas.microsoft.com/office/powerpoint/2010/main" val="51445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CDFF-4A10-40BC-8F9B-9D22E6074F89}" type="datetime1">
              <a:rPr lang="fr-FR" smtClean="0"/>
              <a:t>01/12/2021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10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Validation  -  Comparison with ARSA</a:t>
            </a:r>
            <a:endParaRPr lang="fr-FR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335917" cy="533400"/>
          </a:xfrm>
        </p:spPr>
        <p:txBody>
          <a:bodyPr>
            <a:normAutofit/>
          </a:bodyPr>
          <a:lstStyle/>
          <a:p>
            <a:r>
              <a:rPr lang="fr-FR" smtClean="0">
                <a:solidFill>
                  <a:schemeClr val="accent1"/>
                </a:solidFill>
              </a:rPr>
              <a:t>Introduction</a:t>
            </a:r>
            <a:r>
              <a:rPr lang="fr-FR">
                <a:solidFill>
                  <a:schemeClr val="accent1"/>
                </a:solidFill>
              </a:rPr>
              <a:t> </a:t>
            </a:r>
            <a:r>
              <a:rPr lang="fr-FR" smtClean="0">
                <a:solidFill>
                  <a:schemeClr val="accent1"/>
                </a:solidFill>
              </a:rPr>
              <a:t>                 </a:t>
            </a:r>
            <a:r>
              <a:rPr lang="fr-FR" smtClean="0"/>
              <a:t>Retrieval and validation</a:t>
            </a:r>
            <a:r>
              <a:rPr lang="fr-FR"/>
              <a:t> </a:t>
            </a:r>
            <a:r>
              <a:rPr lang="fr-FR" smtClean="0"/>
              <a:t>                 </a:t>
            </a:r>
            <a:r>
              <a:rPr lang="fr-FR" smtClean="0">
                <a:solidFill>
                  <a:schemeClr val="accent1"/>
                </a:solidFill>
              </a:rPr>
              <a:t>Applications                  Conclusions and perspectives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14" y="2295450"/>
            <a:ext cx="15544831" cy="640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5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CDFF-4A10-40BC-8F9B-9D22E6074F89}" type="datetime1">
              <a:rPr lang="fr-FR" smtClean="0"/>
              <a:t>01/12/2021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11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192214" y="838431"/>
            <a:ext cx="16148049" cy="1112469"/>
          </a:xfrm>
        </p:spPr>
        <p:txBody>
          <a:bodyPr/>
          <a:lstStyle/>
          <a:p>
            <a:r>
              <a:rPr lang="fr-FR" smtClean="0"/>
              <a:t>Validation  - Comparison with EUMETSAT reprocessed </a:t>
            </a:r>
            <a:r>
              <a:rPr lang="fr-FR" smtClean="0"/>
              <a:t>data record</a:t>
            </a:r>
            <a:endParaRPr lang="fr-FR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335917" cy="533400"/>
          </a:xfrm>
        </p:spPr>
        <p:txBody>
          <a:bodyPr>
            <a:normAutofit/>
          </a:bodyPr>
          <a:lstStyle/>
          <a:p>
            <a:r>
              <a:rPr lang="fr-FR" smtClean="0">
                <a:solidFill>
                  <a:schemeClr val="accent1"/>
                </a:solidFill>
              </a:rPr>
              <a:t>Introduction</a:t>
            </a:r>
            <a:r>
              <a:rPr lang="fr-FR">
                <a:solidFill>
                  <a:schemeClr val="accent1"/>
                </a:solidFill>
              </a:rPr>
              <a:t> </a:t>
            </a:r>
            <a:r>
              <a:rPr lang="fr-FR" smtClean="0">
                <a:solidFill>
                  <a:schemeClr val="accent1"/>
                </a:solidFill>
              </a:rPr>
              <a:t>                 </a:t>
            </a:r>
            <a:r>
              <a:rPr lang="fr-FR" smtClean="0"/>
              <a:t>Retrieval and validation</a:t>
            </a:r>
            <a:r>
              <a:rPr lang="fr-FR"/>
              <a:t> </a:t>
            </a:r>
            <a:r>
              <a:rPr lang="fr-FR" smtClean="0"/>
              <a:t>                 </a:t>
            </a:r>
            <a:r>
              <a:rPr lang="fr-FR" smtClean="0">
                <a:solidFill>
                  <a:schemeClr val="accent1"/>
                </a:solidFill>
              </a:rPr>
              <a:t>Applications                  Conclusions and perspectives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Reprocessed with PWLR, no OEM</a:t>
            </a:r>
          </a:p>
          <a:p>
            <a:pPr marL="0" indent="0">
              <a:buNone/>
            </a:pPr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15" y="2640000"/>
            <a:ext cx="15544831" cy="640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7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CDFF-4A10-40BC-8F9B-9D22E6074F89}" type="datetime1">
              <a:rPr lang="fr-FR" smtClean="0"/>
              <a:t>01/12/2021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12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Sudden stratospheric Warming of February 2018</a:t>
            </a:r>
            <a:endParaRPr lang="fr-FR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335917" cy="533400"/>
          </a:xfrm>
        </p:spPr>
        <p:txBody>
          <a:bodyPr>
            <a:normAutofit/>
          </a:bodyPr>
          <a:lstStyle/>
          <a:p>
            <a:r>
              <a:rPr lang="fr-FR" smtClean="0">
                <a:solidFill>
                  <a:schemeClr val="accent1"/>
                </a:solidFill>
              </a:rPr>
              <a:t>Introduction</a:t>
            </a:r>
            <a:r>
              <a:rPr lang="fr-FR">
                <a:solidFill>
                  <a:schemeClr val="accent1"/>
                </a:solidFill>
              </a:rPr>
              <a:t> </a:t>
            </a:r>
            <a:r>
              <a:rPr lang="fr-FR" smtClean="0">
                <a:solidFill>
                  <a:schemeClr val="accent1"/>
                </a:solidFill>
              </a:rPr>
              <a:t>                 Retrieval and validation</a:t>
            </a:r>
            <a:r>
              <a:rPr lang="fr-FR">
                <a:solidFill>
                  <a:schemeClr val="accent1"/>
                </a:solidFill>
              </a:rPr>
              <a:t> </a:t>
            </a:r>
            <a:r>
              <a:rPr lang="fr-FR" smtClean="0">
                <a:solidFill>
                  <a:schemeClr val="accent1"/>
                </a:solidFill>
              </a:rPr>
              <a:t>                 </a:t>
            </a:r>
            <a:r>
              <a:rPr lang="fr-FR" smtClean="0"/>
              <a:t>Applications</a:t>
            </a:r>
            <a:r>
              <a:rPr lang="fr-FR" smtClean="0">
                <a:solidFill>
                  <a:schemeClr val="accent1"/>
                </a:solidFill>
              </a:rPr>
              <a:t>                  Conclusions and perspectives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1192214" y="2773325"/>
            <a:ext cx="6182518" cy="5569225"/>
          </a:xfrm>
        </p:spPr>
        <p:txBody>
          <a:bodyPr/>
          <a:lstStyle/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Extreme event caused by the displacement or splitting of the polar vortex</a:t>
            </a:r>
          </a:p>
          <a:p>
            <a:pPr marL="0" indent="0" fontAlgn="base">
              <a:buNone/>
            </a:pPr>
            <a:endParaRPr lang="fr-FR" sz="2600">
              <a:solidFill>
                <a:schemeClr val="accent1"/>
              </a:solidFill>
            </a:endParaRPr>
          </a:p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Stratosphere : + 40 K in 2 days</a:t>
            </a:r>
          </a:p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Troposphere : + 20 K</a:t>
            </a:r>
          </a:p>
          <a:p>
            <a:pPr marL="0" indent="0" fontAlgn="base">
              <a:buNone/>
            </a:pPr>
            <a:endParaRPr lang="fr-FR" sz="2600">
              <a:solidFill>
                <a:schemeClr val="accent1"/>
              </a:solidFill>
            </a:endParaRPr>
          </a:p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Temperature </a:t>
            </a:r>
            <a:r>
              <a:rPr lang="fr-FR" sz="2600" smtClean="0">
                <a:solidFill>
                  <a:schemeClr val="accent1"/>
                </a:solidFill>
              </a:rPr>
              <a:t>anomaly </a:t>
            </a:r>
            <a:r>
              <a:rPr lang="fr-FR" sz="2600">
                <a:solidFill>
                  <a:schemeClr val="accent1"/>
                </a:solidFill>
              </a:rPr>
              <a:t>of + 30 K in February</a:t>
            </a:r>
          </a:p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+ 10 K in March</a:t>
            </a:r>
          </a:p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+ 5 K in April</a:t>
            </a:r>
          </a:p>
          <a:p>
            <a:pPr marL="0" indent="0" fontAlgn="base">
              <a:buNone/>
            </a:pPr>
            <a:r>
              <a:rPr lang="fr-FR" sz="2600" smtClean="0">
                <a:solidFill>
                  <a:schemeClr val="accent1"/>
                </a:solidFill>
              </a:rPr>
              <a:t>Downward propagation</a:t>
            </a:r>
            <a:endParaRPr lang="fr-FR" sz="260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731" y="2128931"/>
            <a:ext cx="9601219" cy="685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8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CDFF-4A10-40BC-8F9B-9D22E6074F89}" type="datetime1">
              <a:rPr lang="fr-FR" smtClean="0"/>
              <a:t>01/12/2021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13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Sudden stratospheric Warming of February 2018</a:t>
            </a:r>
            <a:endParaRPr lang="fr-FR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335917" cy="533400"/>
          </a:xfrm>
        </p:spPr>
        <p:txBody>
          <a:bodyPr>
            <a:normAutofit/>
          </a:bodyPr>
          <a:lstStyle/>
          <a:p>
            <a:r>
              <a:rPr lang="fr-FR" smtClean="0">
                <a:solidFill>
                  <a:schemeClr val="accent1"/>
                </a:solidFill>
              </a:rPr>
              <a:t>Introduction</a:t>
            </a:r>
            <a:r>
              <a:rPr lang="fr-FR">
                <a:solidFill>
                  <a:schemeClr val="accent1"/>
                </a:solidFill>
              </a:rPr>
              <a:t> </a:t>
            </a:r>
            <a:r>
              <a:rPr lang="fr-FR" smtClean="0">
                <a:solidFill>
                  <a:schemeClr val="accent1"/>
                </a:solidFill>
              </a:rPr>
              <a:t>                 Retrieval and validation</a:t>
            </a:r>
            <a:r>
              <a:rPr lang="fr-FR">
                <a:solidFill>
                  <a:schemeClr val="accent1"/>
                </a:solidFill>
              </a:rPr>
              <a:t> </a:t>
            </a:r>
            <a:r>
              <a:rPr lang="fr-FR" smtClean="0">
                <a:solidFill>
                  <a:schemeClr val="accent1"/>
                </a:solidFill>
              </a:rPr>
              <a:t>                 </a:t>
            </a:r>
            <a:r>
              <a:rPr lang="fr-FR" smtClean="0"/>
              <a:t>Applications</a:t>
            </a:r>
            <a:r>
              <a:rPr lang="fr-FR" smtClean="0">
                <a:solidFill>
                  <a:schemeClr val="accent1"/>
                </a:solidFill>
              </a:rPr>
              <a:t>                  Conclusions and perspectives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1279242" y="2721631"/>
            <a:ext cx="7096918" cy="5812769"/>
          </a:xfrm>
        </p:spPr>
        <p:txBody>
          <a:bodyPr/>
          <a:lstStyle/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December : polar vortex in place</a:t>
            </a:r>
          </a:p>
          <a:p>
            <a:pPr marL="0" indent="0" fontAlgn="base">
              <a:buNone/>
            </a:pPr>
            <a:endParaRPr lang="fr-FR" sz="2600">
              <a:solidFill>
                <a:schemeClr val="accent1"/>
              </a:solidFill>
            </a:endParaRPr>
          </a:p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January : two air masses around the pole</a:t>
            </a:r>
          </a:p>
          <a:p>
            <a:pPr marL="0" indent="0" fontAlgn="base">
              <a:buNone/>
            </a:pPr>
            <a:endParaRPr lang="fr-FR" sz="2600">
              <a:solidFill>
                <a:schemeClr val="accent1"/>
              </a:solidFill>
            </a:endParaRPr>
          </a:p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February 10th : beginning of the perturbation</a:t>
            </a:r>
          </a:p>
          <a:p>
            <a:pPr marL="0" indent="0" fontAlgn="base">
              <a:buNone/>
            </a:pPr>
            <a:endParaRPr lang="fr-FR" sz="2600">
              <a:solidFill>
                <a:schemeClr val="accent1"/>
              </a:solidFill>
            </a:endParaRPr>
          </a:p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February 12th : the </a:t>
            </a:r>
            <a:r>
              <a:rPr lang="fr-FR" sz="2600" smtClean="0">
                <a:solidFill>
                  <a:schemeClr val="accent1"/>
                </a:solidFill>
              </a:rPr>
              <a:t>vortex splits</a:t>
            </a:r>
            <a:endParaRPr lang="fr-FR" sz="2600">
              <a:solidFill>
                <a:schemeClr val="accent1"/>
              </a:solidFill>
            </a:endParaRPr>
          </a:p>
          <a:p>
            <a:pPr marL="0" indent="0" fontAlgn="base">
              <a:buNone/>
            </a:pPr>
            <a:endParaRPr lang="fr-FR" sz="2600">
              <a:solidFill>
                <a:schemeClr val="accent1"/>
              </a:solidFill>
            </a:endParaRPr>
          </a:p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End of February : the perturbation </a:t>
            </a:r>
            <a:r>
              <a:rPr lang="fr-FR" sz="2600" smtClean="0">
                <a:solidFill>
                  <a:schemeClr val="accent1"/>
                </a:solidFill>
              </a:rPr>
              <a:t>decreases</a:t>
            </a:r>
            <a:endParaRPr lang="fr-FR" sz="260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531" y="2103531"/>
            <a:ext cx="7315215" cy="685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9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CDFF-4A10-40BC-8F9B-9D22E6074F89}" type="datetime1">
              <a:rPr lang="fr-FR" smtClean="0"/>
              <a:t>01/12/2021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14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Trends over 2008-2020</a:t>
            </a:r>
            <a:endParaRPr lang="fr-FR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335917" cy="533400"/>
          </a:xfrm>
        </p:spPr>
        <p:txBody>
          <a:bodyPr>
            <a:normAutofit/>
          </a:bodyPr>
          <a:lstStyle/>
          <a:p>
            <a:r>
              <a:rPr lang="fr-FR" smtClean="0">
                <a:solidFill>
                  <a:schemeClr val="accent1"/>
                </a:solidFill>
              </a:rPr>
              <a:t>Introduction</a:t>
            </a:r>
            <a:r>
              <a:rPr lang="fr-FR">
                <a:solidFill>
                  <a:schemeClr val="accent1"/>
                </a:solidFill>
              </a:rPr>
              <a:t> </a:t>
            </a:r>
            <a:r>
              <a:rPr lang="fr-FR" smtClean="0">
                <a:solidFill>
                  <a:schemeClr val="accent1"/>
                </a:solidFill>
              </a:rPr>
              <a:t>                 Retrieval and validation</a:t>
            </a:r>
            <a:r>
              <a:rPr lang="fr-FR">
                <a:solidFill>
                  <a:schemeClr val="accent1"/>
                </a:solidFill>
              </a:rPr>
              <a:t> </a:t>
            </a:r>
            <a:r>
              <a:rPr lang="fr-FR" smtClean="0">
                <a:solidFill>
                  <a:schemeClr val="accent1"/>
                </a:solidFill>
              </a:rPr>
              <a:t>                 </a:t>
            </a:r>
            <a:r>
              <a:rPr lang="fr-FR" smtClean="0"/>
              <a:t>Applications</a:t>
            </a:r>
            <a:r>
              <a:rPr lang="fr-FR" smtClean="0">
                <a:solidFill>
                  <a:schemeClr val="accent1"/>
                </a:solidFill>
              </a:rPr>
              <a:t>                  Conclusions and perspectives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9584531" y="2590800"/>
            <a:ext cx="7010400" cy="6578738"/>
          </a:xfrm>
        </p:spPr>
        <p:txBody>
          <a:bodyPr/>
          <a:lstStyle/>
          <a:p>
            <a:pPr marL="0" indent="0" fontAlgn="base">
              <a:spcBef>
                <a:spcPts val="0"/>
              </a:spcBef>
              <a:spcAft>
                <a:spcPts val="2000"/>
              </a:spcAft>
              <a:buNone/>
            </a:pPr>
            <a:r>
              <a:rPr lang="fr-FR" sz="2600">
                <a:solidFill>
                  <a:schemeClr val="accent1"/>
                </a:solidFill>
              </a:rPr>
              <a:t>Daily zonal mean temperatures</a:t>
            </a:r>
          </a:p>
          <a:p>
            <a:pPr marL="0" indent="0" fontAlgn="base">
              <a:spcBef>
                <a:spcPts val="0"/>
              </a:spcBef>
              <a:spcAft>
                <a:spcPts val="3000"/>
              </a:spcAft>
              <a:buNone/>
            </a:pPr>
            <a:r>
              <a:rPr lang="fr-FR" sz="2600">
                <a:solidFill>
                  <a:schemeClr val="accent1"/>
                </a:solidFill>
              </a:rPr>
              <a:t>Theil-Sen estimator</a:t>
            </a:r>
          </a:p>
          <a:p>
            <a:pPr marL="0" indent="0" fontAlgn="base">
              <a:spcBef>
                <a:spcPts val="0"/>
              </a:spcBef>
              <a:spcAft>
                <a:spcPts val="500"/>
              </a:spcAft>
              <a:buNone/>
            </a:pPr>
            <a:r>
              <a:rPr lang="fr-FR" sz="2600">
                <a:solidFill>
                  <a:schemeClr val="accent1"/>
                </a:solidFill>
              </a:rPr>
              <a:t>Warming of the troposphere</a:t>
            </a:r>
          </a:p>
          <a:p>
            <a:pPr marL="360000" indent="-234000" fontAlgn="base">
              <a:spcBef>
                <a:spcPts val="0"/>
              </a:spcBef>
              <a:spcAft>
                <a:spcPts val="500"/>
              </a:spcAft>
              <a:buSzPct val="70000"/>
            </a:pPr>
            <a:r>
              <a:rPr lang="fr-FR" sz="2600">
                <a:solidFill>
                  <a:schemeClr val="accent1"/>
                </a:solidFill>
              </a:rPr>
              <a:t>Equatorial upper troposphere : 0.6 K/decade</a:t>
            </a:r>
          </a:p>
          <a:p>
            <a:pPr marL="360000" indent="-234000" fontAlgn="base">
              <a:spcBef>
                <a:spcPts val="0"/>
              </a:spcBef>
              <a:buSzPct val="70000"/>
            </a:pPr>
            <a:r>
              <a:rPr lang="fr-FR" sz="2600">
                <a:solidFill>
                  <a:schemeClr val="accent1"/>
                </a:solidFill>
              </a:rPr>
              <a:t>Arctic : 1 K/ decade</a:t>
            </a:r>
          </a:p>
          <a:p>
            <a:pPr marL="0" indent="0" fontAlgn="base">
              <a:spcBef>
                <a:spcPts val="0"/>
              </a:spcBef>
              <a:buNone/>
            </a:pPr>
            <a:endParaRPr lang="fr-FR" sz="2600">
              <a:solidFill>
                <a:schemeClr val="accent1"/>
              </a:solidFill>
            </a:endParaRPr>
          </a:p>
          <a:p>
            <a:pPr marL="0" indent="0" fontAlgn="base">
              <a:spcBef>
                <a:spcPts val="0"/>
              </a:spcBef>
              <a:spcAft>
                <a:spcPts val="500"/>
              </a:spcAft>
              <a:buNone/>
            </a:pPr>
            <a:r>
              <a:rPr lang="fr-FR" sz="2600">
                <a:solidFill>
                  <a:schemeClr val="accent1"/>
                </a:solidFill>
              </a:rPr>
              <a:t>Stratosphere :</a:t>
            </a:r>
          </a:p>
          <a:p>
            <a:pPr marL="360000" indent="-234000" fontAlgn="base">
              <a:spcBef>
                <a:spcPts val="0"/>
              </a:spcBef>
              <a:spcAft>
                <a:spcPts val="500"/>
              </a:spcAft>
              <a:buSzPct val="70000"/>
            </a:pPr>
            <a:r>
              <a:rPr lang="fr-FR" sz="2600">
                <a:solidFill>
                  <a:schemeClr val="accent1"/>
                </a:solidFill>
              </a:rPr>
              <a:t>No significant trends in the Arctic</a:t>
            </a:r>
          </a:p>
          <a:p>
            <a:pPr marL="360000" indent="-234000" fontAlgn="base">
              <a:spcBef>
                <a:spcPts val="0"/>
              </a:spcBef>
              <a:spcAft>
                <a:spcPts val="500"/>
              </a:spcAft>
              <a:buSzPct val="70000"/>
            </a:pPr>
            <a:r>
              <a:rPr lang="fr-FR" sz="2600">
                <a:solidFill>
                  <a:schemeClr val="accent1"/>
                </a:solidFill>
              </a:rPr>
              <a:t>Cooling between 40°S and 40°S</a:t>
            </a:r>
          </a:p>
          <a:p>
            <a:pPr marL="360000" indent="-234000" fontAlgn="base">
              <a:spcBef>
                <a:spcPts val="0"/>
              </a:spcBef>
              <a:spcAft>
                <a:spcPts val="500"/>
              </a:spcAft>
              <a:buSzPct val="70000"/>
            </a:pPr>
            <a:r>
              <a:rPr lang="fr-FR" sz="2600">
                <a:solidFill>
                  <a:schemeClr val="accent1"/>
                </a:solidFill>
              </a:rPr>
              <a:t>Warming in Antarctica (ozone hole recovery and SSW in 2019)</a:t>
            </a:r>
          </a:p>
          <a:p>
            <a:pPr marL="0" indent="0">
              <a:buNone/>
            </a:pPr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3" y="2182799"/>
            <a:ext cx="8229616" cy="6858014"/>
          </a:xfrm>
          <a:prstGeom prst="rect">
            <a:avLst/>
          </a:prstGeom>
        </p:spPr>
      </p:pic>
      <p:sp>
        <p:nvSpPr>
          <p:cNvPr id="10" name="Espace réservé du contenu 1"/>
          <p:cNvSpPr txBox="1">
            <a:spLocks/>
          </p:cNvSpPr>
          <p:nvPr/>
        </p:nvSpPr>
        <p:spPr>
          <a:xfrm>
            <a:off x="14194630" y="8012940"/>
            <a:ext cx="2400301" cy="1156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fr-FR" sz="2200" smtClean="0">
                <a:solidFill>
                  <a:schemeClr val="accent1"/>
                </a:solidFill>
              </a:rPr>
              <a:t>Bouillon et al., 2021 (AMTD)</a:t>
            </a:r>
            <a:endParaRPr lang="fr-FR" sz="22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71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CDFF-4A10-40BC-8F9B-9D22E6074F89}" type="datetime1">
              <a:rPr lang="fr-FR" smtClean="0"/>
              <a:t>01/12/2021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15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Trends over 2008-2020</a:t>
            </a:r>
            <a:endParaRPr lang="fr-FR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335917" cy="533400"/>
          </a:xfrm>
        </p:spPr>
        <p:txBody>
          <a:bodyPr>
            <a:normAutofit/>
          </a:bodyPr>
          <a:lstStyle/>
          <a:p>
            <a:r>
              <a:rPr lang="fr-FR" smtClean="0">
                <a:solidFill>
                  <a:schemeClr val="accent1"/>
                </a:solidFill>
              </a:rPr>
              <a:t>Introduction</a:t>
            </a:r>
            <a:r>
              <a:rPr lang="fr-FR">
                <a:solidFill>
                  <a:schemeClr val="accent1"/>
                </a:solidFill>
              </a:rPr>
              <a:t> </a:t>
            </a:r>
            <a:r>
              <a:rPr lang="fr-FR" smtClean="0">
                <a:solidFill>
                  <a:schemeClr val="accent1"/>
                </a:solidFill>
              </a:rPr>
              <a:t>                 Retrieval and validation</a:t>
            </a:r>
            <a:r>
              <a:rPr lang="fr-FR">
                <a:solidFill>
                  <a:schemeClr val="accent1"/>
                </a:solidFill>
              </a:rPr>
              <a:t> </a:t>
            </a:r>
            <a:r>
              <a:rPr lang="fr-FR" smtClean="0">
                <a:solidFill>
                  <a:schemeClr val="accent1"/>
                </a:solidFill>
              </a:rPr>
              <a:t>                 </a:t>
            </a:r>
            <a:r>
              <a:rPr lang="fr-FR" smtClean="0"/>
              <a:t>Applications</a:t>
            </a:r>
            <a:r>
              <a:rPr lang="fr-FR" smtClean="0">
                <a:solidFill>
                  <a:schemeClr val="accent1"/>
                </a:solidFill>
              </a:rPr>
              <a:t>                  Conclusions and perspectives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9905829" y="1326884"/>
            <a:ext cx="6258718" cy="1371600"/>
          </a:xfrm>
        </p:spPr>
        <p:txBody>
          <a:bodyPr/>
          <a:lstStyle/>
          <a:p>
            <a:pPr marL="0" indent="0">
              <a:buNone/>
            </a:pPr>
            <a:r>
              <a:rPr lang="fr-FR" sz="2600">
                <a:solidFill>
                  <a:schemeClr val="accent1"/>
                </a:solidFill>
              </a:rPr>
              <a:t>ERA5 temperatures interpolated to the time/latitude/longitude of IASI observations</a:t>
            </a:r>
          </a:p>
          <a:p>
            <a:pPr marL="0" indent="0">
              <a:buNone/>
            </a:pPr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3" y="2182799"/>
            <a:ext cx="8229616" cy="685801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764" y="2188462"/>
            <a:ext cx="8229616" cy="6858014"/>
          </a:xfrm>
          <a:prstGeom prst="rect">
            <a:avLst/>
          </a:prstGeom>
        </p:spPr>
      </p:pic>
      <p:sp>
        <p:nvSpPr>
          <p:cNvPr id="14" name="Espace réservé du contenu 6"/>
          <p:cNvSpPr txBox="1">
            <a:spLocks/>
          </p:cNvSpPr>
          <p:nvPr/>
        </p:nvSpPr>
        <p:spPr>
          <a:xfrm>
            <a:off x="3711958" y="9111820"/>
            <a:ext cx="1643466" cy="641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3000" b="1" smtClean="0">
                <a:solidFill>
                  <a:schemeClr val="accent1"/>
                </a:solidFill>
              </a:rPr>
              <a:t>IASI ANN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/>
          </a:p>
        </p:txBody>
      </p:sp>
      <p:sp>
        <p:nvSpPr>
          <p:cNvPr id="15" name="Espace réservé du contenu 6"/>
          <p:cNvSpPr txBox="1">
            <a:spLocks/>
          </p:cNvSpPr>
          <p:nvPr/>
        </p:nvSpPr>
        <p:spPr>
          <a:xfrm>
            <a:off x="11984839" y="9111820"/>
            <a:ext cx="1643466" cy="641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3000" b="1" smtClean="0">
                <a:solidFill>
                  <a:schemeClr val="accent1"/>
                </a:solidFill>
              </a:rPr>
              <a:t>ERA5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335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CDFF-4A10-40BC-8F9B-9D22E6074F89}" type="datetime1">
              <a:rPr lang="fr-FR" smtClean="0"/>
              <a:t>01/12/2021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16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Conclusions</a:t>
            </a:r>
            <a:endParaRPr lang="fr-FR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335917" cy="533400"/>
          </a:xfrm>
        </p:spPr>
        <p:txBody>
          <a:bodyPr>
            <a:normAutofit/>
          </a:bodyPr>
          <a:lstStyle/>
          <a:p>
            <a:r>
              <a:rPr lang="fr-FR" smtClean="0">
                <a:solidFill>
                  <a:schemeClr val="accent1"/>
                </a:solidFill>
              </a:rPr>
              <a:t>Introduction</a:t>
            </a:r>
            <a:r>
              <a:rPr lang="fr-FR">
                <a:solidFill>
                  <a:schemeClr val="accent1"/>
                </a:solidFill>
              </a:rPr>
              <a:t> </a:t>
            </a:r>
            <a:r>
              <a:rPr lang="fr-FR" smtClean="0">
                <a:solidFill>
                  <a:schemeClr val="accent1"/>
                </a:solidFill>
              </a:rPr>
              <a:t>                 Retrieval and validation</a:t>
            </a:r>
            <a:r>
              <a:rPr lang="fr-FR">
                <a:solidFill>
                  <a:schemeClr val="accent1"/>
                </a:solidFill>
              </a:rPr>
              <a:t> </a:t>
            </a:r>
            <a:r>
              <a:rPr lang="fr-FR" smtClean="0">
                <a:solidFill>
                  <a:schemeClr val="accent1"/>
                </a:solidFill>
              </a:rPr>
              <a:t>                 Applications                  </a:t>
            </a:r>
            <a:r>
              <a:rPr lang="fr-FR" smtClean="0"/>
              <a:t>Conclusions and perspectives</a:t>
            </a:r>
            <a:endParaRPr lang="fr-FR" dirty="0"/>
          </a:p>
        </p:txBody>
      </p:sp>
      <p:sp>
        <p:nvSpPr>
          <p:cNvPr id="11" name="Titre 5"/>
          <p:cNvSpPr txBox="1">
            <a:spLocks/>
          </p:cNvSpPr>
          <p:nvPr/>
        </p:nvSpPr>
        <p:spPr>
          <a:xfrm>
            <a:off x="1192214" y="5221279"/>
            <a:ext cx="13421517" cy="11124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mtClean="0"/>
              <a:t>Perspectives</a:t>
            </a:r>
            <a:endParaRPr lang="fr-FR"/>
          </a:p>
        </p:txBody>
      </p:sp>
      <p:sp>
        <p:nvSpPr>
          <p:cNvPr id="13" name="Espace réservé du contenu 4"/>
          <p:cNvSpPr>
            <a:spLocks noGrp="1"/>
          </p:cNvSpPr>
          <p:nvPr>
            <p:ph idx="1"/>
          </p:nvPr>
        </p:nvSpPr>
        <p:spPr>
          <a:xfrm>
            <a:off x="1192212" y="2207536"/>
            <a:ext cx="6030117" cy="1155122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fr-FR" sz="2600" smtClean="0">
                <a:solidFill>
                  <a:schemeClr val="accent1"/>
                </a:solidFill>
              </a:rPr>
              <a:t>Computation of a new homogeneous temperature record from IASI radiances : </a:t>
            </a:r>
          </a:p>
          <a:p>
            <a:pPr marL="0" indent="0" fontAlgn="base">
              <a:buNone/>
            </a:pPr>
            <a:endParaRPr lang="fr-FR" sz="2600" smtClean="0">
              <a:solidFill>
                <a:schemeClr val="accent1"/>
              </a:solidFill>
            </a:endParaRPr>
          </a:p>
          <a:p>
            <a:pPr marL="0" indent="0" fontAlgn="base">
              <a:buNone/>
            </a:pPr>
            <a:endParaRPr lang="fr-FR" sz="2600" smtClean="0">
              <a:solidFill>
                <a:schemeClr val="accent1"/>
              </a:solidFill>
            </a:endParaRPr>
          </a:p>
          <a:p>
            <a:pPr marL="0" indent="0" fontAlgn="base">
              <a:buNone/>
            </a:pPr>
            <a:endParaRPr lang="fr-FR" sz="2600">
              <a:solidFill>
                <a:schemeClr val="accent1"/>
              </a:solidFill>
            </a:endParaRPr>
          </a:p>
        </p:txBody>
      </p:sp>
      <p:sp>
        <p:nvSpPr>
          <p:cNvPr id="14" name="Espace réservé du contenu 4"/>
          <p:cNvSpPr txBox="1">
            <a:spLocks/>
          </p:cNvSpPr>
          <p:nvPr/>
        </p:nvSpPr>
        <p:spPr>
          <a:xfrm>
            <a:off x="1192212" y="6640374"/>
            <a:ext cx="14955837" cy="249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234000" fontAlgn="base">
              <a:buSzPct val="70000"/>
            </a:pPr>
            <a:r>
              <a:rPr lang="fr-FR" sz="2600" smtClean="0">
                <a:solidFill>
                  <a:schemeClr val="accent1"/>
                </a:solidFill>
              </a:rPr>
              <a:t>Study of extreme events (SSW, heat and cold waves), trends ?</a:t>
            </a:r>
          </a:p>
          <a:p>
            <a:pPr marL="360000" indent="-234000" fontAlgn="base">
              <a:buSzPct val="70000"/>
            </a:pPr>
            <a:r>
              <a:rPr lang="fr-FR" sz="2600" smtClean="0">
                <a:solidFill>
                  <a:schemeClr val="accent1"/>
                </a:solidFill>
              </a:rPr>
              <a:t>Links with ENSO</a:t>
            </a:r>
          </a:p>
          <a:p>
            <a:pPr marL="360000" indent="-234000" fontAlgn="base">
              <a:buSzPct val="70000"/>
            </a:pPr>
            <a:r>
              <a:rPr lang="fr-FR" sz="2600" smtClean="0">
                <a:solidFill>
                  <a:schemeClr val="accent1"/>
                </a:solidFill>
              </a:rPr>
              <a:t>Link with OLR</a:t>
            </a:r>
          </a:p>
          <a:p>
            <a:pPr marL="360000" indent="-234000" fontAlgn="base">
              <a:buSzPct val="70000"/>
            </a:pPr>
            <a:r>
              <a:rPr lang="fr-FR" sz="2600" smtClean="0">
                <a:solidFill>
                  <a:schemeClr val="accent1"/>
                </a:solidFill>
              </a:rPr>
              <a:t>IASI-NG</a:t>
            </a:r>
            <a:endParaRPr lang="fr-FR" sz="2600">
              <a:solidFill>
                <a:schemeClr val="accent1"/>
              </a:solidFill>
            </a:endParaRPr>
          </a:p>
        </p:txBody>
      </p:sp>
      <p:sp>
        <p:nvSpPr>
          <p:cNvPr id="15" name="Espace réservé du contenu 4"/>
          <p:cNvSpPr txBox="1">
            <a:spLocks/>
          </p:cNvSpPr>
          <p:nvPr/>
        </p:nvSpPr>
        <p:spPr>
          <a:xfrm>
            <a:off x="6902478" y="2221478"/>
            <a:ext cx="6792117" cy="16486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234000" fontAlgn="base">
              <a:buSzPct val="70000"/>
            </a:pPr>
            <a:r>
              <a:rPr lang="fr-FR" sz="2600" smtClean="0">
                <a:solidFill>
                  <a:schemeClr val="accent1"/>
                </a:solidFill>
              </a:rPr>
              <a:t>Selection of IASI channels</a:t>
            </a:r>
          </a:p>
          <a:p>
            <a:pPr marL="360000" indent="-234000" fontAlgn="base">
              <a:buSzPct val="70000"/>
            </a:pPr>
            <a:r>
              <a:rPr lang="fr-FR" sz="2600" smtClean="0">
                <a:solidFill>
                  <a:schemeClr val="accent1"/>
                </a:solidFill>
              </a:rPr>
              <a:t>Artificial Neural Network</a:t>
            </a:r>
          </a:p>
          <a:p>
            <a:pPr marL="360000" indent="-234000" fontAlgn="base">
              <a:buSzPct val="70000"/>
            </a:pPr>
            <a:r>
              <a:rPr lang="fr-FR" sz="2600" smtClean="0">
                <a:solidFill>
                  <a:schemeClr val="accent1"/>
                </a:solidFill>
              </a:rPr>
              <a:t>Validation with ERA5, ARSA and EUMETSAT CDR</a:t>
            </a:r>
            <a:endParaRPr lang="fr-FR" sz="2600">
              <a:solidFill>
                <a:schemeClr val="accent1"/>
              </a:solidFill>
            </a:endParaRPr>
          </a:p>
        </p:txBody>
      </p:sp>
      <p:sp>
        <p:nvSpPr>
          <p:cNvPr id="16" name="Espace réservé du contenu 4"/>
          <p:cNvSpPr txBox="1">
            <a:spLocks/>
          </p:cNvSpPr>
          <p:nvPr/>
        </p:nvSpPr>
        <p:spPr>
          <a:xfrm>
            <a:off x="3184866" y="4243408"/>
            <a:ext cx="6792117" cy="992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234000" fontAlgn="base">
              <a:buSzPct val="70000"/>
            </a:pPr>
            <a:r>
              <a:rPr lang="fr-FR" sz="2600" smtClean="0">
                <a:solidFill>
                  <a:schemeClr val="accent1"/>
                </a:solidFill>
              </a:rPr>
              <a:t>Sudden Stratospheric Warmings</a:t>
            </a:r>
          </a:p>
          <a:p>
            <a:pPr marL="360000" indent="-234000" fontAlgn="base">
              <a:buSzPct val="70000"/>
            </a:pPr>
            <a:r>
              <a:rPr lang="fr-FR" sz="2600" smtClean="0">
                <a:solidFill>
                  <a:schemeClr val="accent1"/>
                </a:solidFill>
              </a:rPr>
              <a:t>Trends</a:t>
            </a:r>
          </a:p>
          <a:p>
            <a:pPr marL="0" indent="0" fontAlgn="base">
              <a:buFont typeface="Arial" panose="020B0604020202020204" pitchFamily="34" charset="0"/>
              <a:buNone/>
            </a:pPr>
            <a:endParaRPr lang="fr-FR" sz="2600">
              <a:solidFill>
                <a:schemeClr val="accent1"/>
              </a:solidFill>
            </a:endParaRPr>
          </a:p>
        </p:txBody>
      </p:sp>
      <p:sp>
        <p:nvSpPr>
          <p:cNvPr id="17" name="Espace réservé du contenu 4"/>
          <p:cNvSpPr txBox="1">
            <a:spLocks/>
          </p:cNvSpPr>
          <p:nvPr/>
        </p:nvSpPr>
        <p:spPr>
          <a:xfrm>
            <a:off x="1193347" y="4239966"/>
            <a:ext cx="2590800" cy="844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fr-FR" sz="2600" smtClean="0">
                <a:solidFill>
                  <a:schemeClr val="accent1"/>
                </a:solidFill>
              </a:rPr>
              <a:t>Applications : </a:t>
            </a:r>
          </a:p>
          <a:p>
            <a:pPr marL="0" indent="0" fontAlgn="base">
              <a:buFont typeface="Arial" panose="020B0604020202020204" pitchFamily="34" charset="0"/>
              <a:buNone/>
            </a:pPr>
            <a:endParaRPr lang="fr-FR" sz="2600" smtClean="0">
              <a:solidFill>
                <a:schemeClr val="accent1"/>
              </a:solidFill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fr-FR" sz="2600">
              <a:solidFill>
                <a:schemeClr val="accent1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537" y="5081138"/>
            <a:ext cx="3886200" cy="1907771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0" t="2998" b="5573"/>
          <a:stretch/>
        </p:blipFill>
        <p:spPr>
          <a:xfrm>
            <a:off x="10768605" y="6950948"/>
            <a:ext cx="3086100" cy="2438400"/>
          </a:xfrm>
          <a:prstGeom prst="rect">
            <a:avLst/>
          </a:prstGeom>
        </p:spPr>
      </p:pic>
      <p:sp>
        <p:nvSpPr>
          <p:cNvPr id="20" name="Espace réservé du contenu 1"/>
          <p:cNvSpPr txBox="1">
            <a:spLocks/>
          </p:cNvSpPr>
          <p:nvPr/>
        </p:nvSpPr>
        <p:spPr>
          <a:xfrm>
            <a:off x="13927930" y="8373363"/>
            <a:ext cx="1600201" cy="1107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fr-FR" sz="2200" smtClean="0">
                <a:solidFill>
                  <a:schemeClr val="accent1"/>
                </a:solidFill>
              </a:rPr>
              <a:t>Whitburn et al., 2021</a:t>
            </a:r>
            <a:endParaRPr lang="fr-FR" sz="22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0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6" grpId="0"/>
      <p:bldP spid="17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CDFF-4A10-40BC-8F9B-9D22E6074F89}" type="datetime1">
              <a:rPr lang="fr-FR" smtClean="0"/>
              <a:t>01/12/2021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2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Evolution of atmospheric temperatures</a:t>
            </a:r>
            <a:endParaRPr lang="fr-FR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335917" cy="533400"/>
          </a:xfrm>
        </p:spPr>
        <p:txBody>
          <a:bodyPr>
            <a:normAutofit/>
          </a:bodyPr>
          <a:lstStyle/>
          <a:p>
            <a:r>
              <a:rPr lang="fr-FR" smtClean="0"/>
              <a:t>Introduction</a:t>
            </a:r>
            <a:r>
              <a:rPr lang="fr-FR">
                <a:solidFill>
                  <a:schemeClr val="accent1"/>
                </a:solidFill>
              </a:rPr>
              <a:t> </a:t>
            </a:r>
            <a:r>
              <a:rPr lang="fr-FR" smtClean="0">
                <a:solidFill>
                  <a:schemeClr val="accent1"/>
                </a:solidFill>
              </a:rPr>
              <a:t>                 Retrieval and validation</a:t>
            </a:r>
            <a:r>
              <a:rPr lang="fr-FR">
                <a:solidFill>
                  <a:schemeClr val="accent1"/>
                </a:solidFill>
              </a:rPr>
              <a:t> </a:t>
            </a:r>
            <a:r>
              <a:rPr lang="fr-FR" smtClean="0">
                <a:solidFill>
                  <a:schemeClr val="accent1"/>
                </a:solidFill>
              </a:rPr>
              <a:t>                 Applications                  Conclusions and perspectives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24" name="Températures atmosphériques  -  Variabilité interne et forçages…"/>
          <p:cNvSpPr txBox="1"/>
          <p:nvPr/>
        </p:nvSpPr>
        <p:spPr>
          <a:xfrm>
            <a:off x="1644225" y="5475603"/>
            <a:ext cx="15532657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500"/>
              </a:spcBef>
              <a:defRPr sz="2800">
                <a:solidFill>
                  <a:schemeClr val="accent1">
                    <a:lumOff val="-7058"/>
                  </a:schemeClr>
                </a:solidFill>
              </a:defRPr>
            </a:pPr>
            <a:endParaRPr/>
          </a:p>
        </p:txBody>
      </p:sp>
      <p:grpSp>
        <p:nvGrpSpPr>
          <p:cNvPr id="2" name="Groupe 1"/>
          <p:cNvGrpSpPr/>
          <p:nvPr/>
        </p:nvGrpSpPr>
        <p:grpSpPr>
          <a:xfrm>
            <a:off x="8517731" y="2570052"/>
            <a:ext cx="8280900" cy="6334321"/>
            <a:chOff x="8869788" y="2584135"/>
            <a:chExt cx="8280900" cy="6334321"/>
          </a:xfrm>
        </p:grpSpPr>
        <p:grpSp>
          <p:nvGrpSpPr>
            <p:cNvPr id="26" name="Groupe"/>
            <p:cNvGrpSpPr/>
            <p:nvPr/>
          </p:nvGrpSpPr>
          <p:grpSpPr>
            <a:xfrm>
              <a:off x="9541236" y="2584135"/>
              <a:ext cx="7539349" cy="2995768"/>
              <a:chOff x="0" y="0"/>
              <a:chExt cx="7539347" cy="2995766"/>
            </a:xfrm>
          </p:grpSpPr>
          <p:grpSp>
            <p:nvGrpSpPr>
              <p:cNvPr id="39" name="Groupe"/>
              <p:cNvGrpSpPr/>
              <p:nvPr/>
            </p:nvGrpSpPr>
            <p:grpSpPr>
              <a:xfrm>
                <a:off x="0" y="326208"/>
                <a:ext cx="7539347" cy="2669558"/>
                <a:chOff x="0" y="0"/>
                <a:chExt cx="7539346" cy="2669557"/>
              </a:xfrm>
            </p:grpSpPr>
            <p:pic>
              <p:nvPicPr>
                <p:cNvPr id="41" name="temperature_janvier_1979_2020.png" descr="temperature_janvier_1979_2020.p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/>
                <a:stretch>
                  <a:fillRect/>
                </a:stretch>
              </p:blipFill>
              <p:spPr>
                <a:xfrm>
                  <a:off x="173346" y="0"/>
                  <a:ext cx="7366001" cy="266955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2" name="1980       1985      1990      1995       2000      2005      2010      2015       2020"/>
                <p:cNvSpPr txBox="1"/>
                <p:nvPr/>
              </p:nvSpPr>
              <p:spPr>
                <a:xfrm>
                  <a:off x="511751" y="2365982"/>
                  <a:ext cx="6670438" cy="30110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15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rPr/>
                    <a:t> 1980       1985      1990      1995       2000      2005      2010      2015       2020</a:t>
                  </a:r>
                </a:p>
              </p:txBody>
            </p:sp>
            <p:sp>
              <p:nvSpPr>
                <p:cNvPr id="43" name="0.6"/>
                <p:cNvSpPr txBox="1"/>
                <p:nvPr/>
              </p:nvSpPr>
              <p:spPr>
                <a:xfrm>
                  <a:off x="93982" y="295543"/>
                  <a:ext cx="409674" cy="30110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 algn="r">
                    <a:defRPr sz="15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rPr/>
                    <a:t>0.6</a:t>
                  </a:r>
                </a:p>
              </p:txBody>
            </p:sp>
            <p:sp>
              <p:nvSpPr>
                <p:cNvPr id="44" name="0.3"/>
                <p:cNvSpPr txBox="1"/>
                <p:nvPr/>
              </p:nvSpPr>
              <p:spPr>
                <a:xfrm>
                  <a:off x="93982" y="821449"/>
                  <a:ext cx="409674" cy="30110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 algn="r">
                    <a:defRPr sz="15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rPr/>
                    <a:t>0.3</a:t>
                  </a:r>
                </a:p>
              </p:txBody>
            </p:sp>
            <p:sp>
              <p:nvSpPr>
                <p:cNvPr id="45" name="0"/>
                <p:cNvSpPr txBox="1"/>
                <p:nvPr/>
              </p:nvSpPr>
              <p:spPr>
                <a:xfrm>
                  <a:off x="298078" y="1347356"/>
                  <a:ext cx="217151" cy="30110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 algn="r">
                    <a:defRPr sz="15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rPr/>
                    <a:t>0</a:t>
                  </a:r>
                </a:p>
              </p:txBody>
            </p:sp>
            <p:sp>
              <p:nvSpPr>
                <p:cNvPr id="46" name="-0.3"/>
                <p:cNvSpPr txBox="1"/>
                <p:nvPr/>
              </p:nvSpPr>
              <p:spPr>
                <a:xfrm>
                  <a:off x="0" y="1873262"/>
                  <a:ext cx="500452" cy="30110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 algn="r">
                    <a:defRPr sz="15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rPr/>
                    <a:t>-0.3</a:t>
                  </a:r>
                </a:p>
              </p:txBody>
            </p:sp>
          </p:grpSp>
          <p:sp>
            <p:nvSpPr>
              <p:cNvPr id="40" name="Température de l'air à la surface en janvier (C3S/ECMWF)"/>
              <p:cNvSpPr txBox="1"/>
              <p:nvPr/>
            </p:nvSpPr>
            <p:spPr>
              <a:xfrm>
                <a:off x="591118" y="0"/>
                <a:ext cx="5128965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lvl="1" indent="0"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fr-FR" smtClean="0"/>
                  <a:t>Air surface temperature in January </a:t>
                </a:r>
                <a:r>
                  <a:rPr smtClean="0"/>
                  <a:t>(C3S/ECMWF</a:t>
                </a:r>
                <a:r>
                  <a:rPr/>
                  <a:t>)</a:t>
                </a:r>
              </a:p>
            </p:txBody>
          </p:sp>
        </p:grpSp>
        <p:grpSp>
          <p:nvGrpSpPr>
            <p:cNvPr id="27" name="Groupe"/>
            <p:cNvGrpSpPr/>
            <p:nvPr/>
          </p:nvGrpSpPr>
          <p:grpSpPr>
            <a:xfrm>
              <a:off x="9575192" y="5788303"/>
              <a:ext cx="7575496" cy="3130153"/>
              <a:chOff x="0" y="0"/>
              <a:chExt cx="7575495" cy="3130153"/>
            </a:xfrm>
          </p:grpSpPr>
          <p:grpSp>
            <p:nvGrpSpPr>
              <p:cNvPr id="29" name="Groupe"/>
              <p:cNvGrpSpPr/>
              <p:nvPr/>
            </p:nvGrpSpPr>
            <p:grpSpPr>
              <a:xfrm>
                <a:off x="0" y="191824"/>
                <a:ext cx="7575495" cy="2938329"/>
                <a:chOff x="0" y="0"/>
                <a:chExt cx="7575494" cy="2938325"/>
              </a:xfrm>
            </p:grpSpPr>
            <p:pic>
              <p:nvPicPr>
                <p:cNvPr id="31" name="temperatures_stratosphere.png" descr="temperatures_stratosphere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3062" t="12137" b="3774"/>
                <a:stretch>
                  <a:fillRect/>
                </a:stretch>
              </p:blipFill>
              <p:spPr>
                <a:xfrm>
                  <a:off x="200990" y="0"/>
                  <a:ext cx="7366001" cy="29108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2" name="2.0"/>
                <p:cNvSpPr txBox="1"/>
                <p:nvPr/>
              </p:nvSpPr>
              <p:spPr>
                <a:xfrm>
                  <a:off x="102896" y="76099"/>
                  <a:ext cx="363383" cy="30110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 algn="r">
                    <a:defRPr sz="15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rPr/>
                    <a:t>2.0</a:t>
                  </a:r>
                </a:p>
              </p:txBody>
            </p:sp>
            <p:sp>
              <p:nvSpPr>
                <p:cNvPr id="33" name="1.5"/>
                <p:cNvSpPr txBox="1"/>
                <p:nvPr/>
              </p:nvSpPr>
              <p:spPr>
                <a:xfrm>
                  <a:off x="102896" y="509815"/>
                  <a:ext cx="363383" cy="30110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 algn="r">
                    <a:defRPr sz="15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rPr/>
                    <a:t>1.5</a:t>
                  </a:r>
                </a:p>
              </p:txBody>
            </p:sp>
            <p:sp>
              <p:nvSpPr>
                <p:cNvPr id="34" name="1.0"/>
                <p:cNvSpPr txBox="1"/>
                <p:nvPr/>
              </p:nvSpPr>
              <p:spPr>
                <a:xfrm>
                  <a:off x="102896" y="943531"/>
                  <a:ext cx="363383" cy="30110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 algn="r">
                    <a:defRPr sz="15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rPr/>
                    <a:t>1.0</a:t>
                  </a:r>
                </a:p>
              </p:txBody>
            </p:sp>
            <p:sp>
              <p:nvSpPr>
                <p:cNvPr id="35" name="0.5"/>
                <p:cNvSpPr txBox="1"/>
                <p:nvPr/>
              </p:nvSpPr>
              <p:spPr>
                <a:xfrm>
                  <a:off x="102896" y="1393182"/>
                  <a:ext cx="363383" cy="30110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 algn="r">
                    <a:defRPr sz="15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rPr/>
                    <a:t>0.5</a:t>
                  </a:r>
                </a:p>
              </p:txBody>
            </p:sp>
            <p:sp>
              <p:nvSpPr>
                <p:cNvPr id="36" name="0"/>
                <p:cNvSpPr txBox="1"/>
                <p:nvPr/>
              </p:nvSpPr>
              <p:spPr>
                <a:xfrm>
                  <a:off x="201321" y="1842833"/>
                  <a:ext cx="268360" cy="3011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 algn="r">
                    <a:defRPr sz="15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rPr/>
                    <a:t> 0</a:t>
                  </a:r>
                </a:p>
              </p:txBody>
            </p:sp>
            <p:sp>
              <p:nvSpPr>
                <p:cNvPr id="37" name="-0.5"/>
                <p:cNvSpPr txBox="1"/>
                <p:nvPr/>
              </p:nvSpPr>
              <p:spPr>
                <a:xfrm>
                  <a:off x="0" y="2276549"/>
                  <a:ext cx="460220" cy="30110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 algn="r">
                    <a:defRPr sz="15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rPr/>
                    <a:t>-0.5</a:t>
                  </a:r>
                </a:p>
              </p:txBody>
            </p:sp>
            <p:sp>
              <p:nvSpPr>
                <p:cNvPr id="38" name="1960                1970                1980                  1990                2000                 2010"/>
                <p:cNvSpPr txBox="1"/>
                <p:nvPr/>
              </p:nvSpPr>
              <p:spPr>
                <a:xfrm>
                  <a:off x="482758" y="2637217"/>
                  <a:ext cx="7092737" cy="30110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15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rPr/>
                    <a:t> 1960                1970                1980                  1990                2000                 2010</a:t>
                  </a:r>
                </a:p>
              </p:txBody>
            </p:sp>
          </p:grpSp>
          <p:sp>
            <p:nvSpPr>
              <p:cNvPr id="30" name="Températures stratosphériques (Blunden and Arndt, 2012)"/>
              <p:cNvSpPr txBox="1"/>
              <p:nvPr/>
            </p:nvSpPr>
            <p:spPr>
              <a:xfrm>
                <a:off x="534613" y="0"/>
                <a:ext cx="5963577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1" indent="0"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fr-FR" smtClean="0"/>
                  <a:t>Stratospheric temperatures </a:t>
                </a:r>
                <a:r>
                  <a:rPr smtClean="0"/>
                  <a:t>(Blunden </a:t>
                </a:r>
                <a:r>
                  <a:rPr/>
                  <a:t>and Arndt, 2012)</a:t>
                </a:r>
              </a:p>
            </p:txBody>
          </p:sp>
        </p:grpSp>
        <p:sp>
          <p:nvSpPr>
            <p:cNvPr id="28" name="Anomalies par rapport à 1981-2010 (°C)"/>
            <p:cNvSpPr txBox="1"/>
            <p:nvPr/>
          </p:nvSpPr>
          <p:spPr>
            <a:xfrm rot="16200000">
              <a:off x="7834733" y="5706435"/>
              <a:ext cx="2654885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lvl="1" indent="0" algn="ctr"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r>
                <a:rPr smtClean="0"/>
                <a:t>Anomalie</a:t>
              </a:r>
              <a:r>
                <a:rPr lang="fr-FR" smtClean="0"/>
                <a:t> with respect to</a:t>
              </a:r>
              <a:r>
                <a:rPr smtClean="0"/>
                <a:t> </a:t>
              </a:r>
              <a:r>
                <a:rPr/>
                <a:t>1981-2010 (°C)</a:t>
              </a:r>
            </a:p>
          </p:txBody>
        </p:sp>
      </p:grpSp>
      <p:pic>
        <p:nvPicPr>
          <p:cNvPr id="49" name="Imag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36" y="3973132"/>
            <a:ext cx="6400813" cy="4572009"/>
          </a:xfrm>
          <a:prstGeom prst="rect">
            <a:avLst/>
          </a:prstGeom>
        </p:spPr>
      </p:pic>
      <p:sp>
        <p:nvSpPr>
          <p:cNvPr id="50" name="Espace réservé du contenu 1"/>
          <p:cNvSpPr>
            <a:spLocks noGrp="1"/>
          </p:cNvSpPr>
          <p:nvPr>
            <p:ph idx="1"/>
          </p:nvPr>
        </p:nvSpPr>
        <p:spPr>
          <a:xfrm>
            <a:off x="1192214" y="2206488"/>
            <a:ext cx="8849518" cy="1210039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fr-FR" sz="2600" smtClean="0">
                <a:solidFill>
                  <a:schemeClr val="accent1"/>
                </a:solidFill>
              </a:rPr>
              <a:t>Troposphere : decrease of temperature with altitude</a:t>
            </a:r>
          </a:p>
          <a:p>
            <a:pPr marL="0" indent="0" fontAlgn="base">
              <a:buNone/>
            </a:pPr>
            <a:r>
              <a:rPr lang="fr-FR" sz="2600" smtClean="0">
                <a:solidFill>
                  <a:schemeClr val="accent1"/>
                </a:solidFill>
              </a:rPr>
              <a:t>Stratosphere : increase of temperature with altitude</a:t>
            </a:r>
          </a:p>
        </p:txBody>
      </p:sp>
      <p:sp>
        <p:nvSpPr>
          <p:cNvPr id="48" name="Espace réservé du contenu 1"/>
          <p:cNvSpPr txBox="1">
            <a:spLocks/>
          </p:cNvSpPr>
          <p:nvPr/>
        </p:nvSpPr>
        <p:spPr>
          <a:xfrm>
            <a:off x="10886582" y="1503041"/>
            <a:ext cx="4648200" cy="2330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fr-FR" sz="2600" smtClean="0">
                <a:solidFill>
                  <a:schemeClr val="accent1"/>
                </a:solidFill>
              </a:rPr>
              <a:t>Warming of the troposphere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fr-FR" sz="2600" smtClean="0">
                <a:solidFill>
                  <a:schemeClr val="accent1"/>
                </a:solidFill>
              </a:rPr>
              <a:t>Cooling of the stratosphere</a:t>
            </a:r>
          </a:p>
        </p:txBody>
      </p:sp>
    </p:spTree>
    <p:extLst>
      <p:ext uri="{BB962C8B-B14F-4D97-AF65-F5344CB8AC3E}">
        <p14:creationId xmlns:p14="http://schemas.microsoft.com/office/powerpoint/2010/main" val="23080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CO</a:t>
            </a:r>
            <a:r>
              <a:rPr lang="fr-FR" sz="2600" baseline="-25000">
                <a:solidFill>
                  <a:schemeClr val="accent1"/>
                </a:solidFill>
              </a:rPr>
              <a:t>2</a:t>
            </a:r>
            <a:r>
              <a:rPr lang="fr-FR" sz="2600">
                <a:solidFill>
                  <a:schemeClr val="accent1"/>
                </a:solidFill>
              </a:rPr>
              <a:t> : long-lived gas and stable concentration</a:t>
            </a:r>
          </a:p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Retrieval of atmospheric temperatures from the CO</a:t>
            </a:r>
            <a:r>
              <a:rPr lang="fr-FR" sz="2600" baseline="-25000">
                <a:solidFill>
                  <a:schemeClr val="accent1"/>
                </a:solidFill>
              </a:rPr>
              <a:t>2</a:t>
            </a:r>
            <a:r>
              <a:rPr lang="fr-FR" sz="2600">
                <a:solidFill>
                  <a:schemeClr val="accent1"/>
                </a:solidFill>
              </a:rPr>
              <a:t> absorption bands</a:t>
            </a:r>
          </a:p>
          <a:p>
            <a:pPr marL="0" indent="0" fontAlgn="base">
              <a:buNone/>
            </a:pPr>
            <a:endParaRPr lang="fr-FR" sz="2600">
              <a:solidFill>
                <a:schemeClr val="accent1"/>
              </a:solidFill>
            </a:endParaRPr>
          </a:p>
          <a:p>
            <a:pPr marL="0" indent="0" fontAlgn="base">
              <a:buNone/>
            </a:pPr>
            <a:endParaRPr lang="fr-FR" sz="2600">
              <a:solidFill>
                <a:schemeClr val="accent1"/>
              </a:solidFill>
            </a:endParaRPr>
          </a:p>
          <a:p>
            <a:pPr marL="0" indent="0" fontAlgn="base">
              <a:buNone/>
            </a:pPr>
            <a:endParaRPr lang="fr-FR" sz="2600">
              <a:solidFill>
                <a:schemeClr val="accent1"/>
              </a:solidFill>
            </a:endParaRPr>
          </a:p>
          <a:p>
            <a:pPr marL="0" indent="0" fontAlgn="base">
              <a:buNone/>
            </a:pPr>
            <a:endParaRPr lang="fr-FR" sz="2600">
              <a:solidFill>
                <a:schemeClr val="accent1"/>
              </a:solidFill>
            </a:endParaRPr>
          </a:p>
          <a:p>
            <a:pPr marL="0" indent="0" fontAlgn="base">
              <a:buNone/>
            </a:pPr>
            <a:endParaRPr lang="fr-FR" sz="2600">
              <a:solidFill>
                <a:schemeClr val="accent1"/>
              </a:solidFill>
            </a:endParaRPr>
          </a:p>
          <a:p>
            <a:pPr marL="0" indent="0" fontAlgn="base">
              <a:buNone/>
            </a:pPr>
            <a:endParaRPr lang="fr-FR" sz="2600">
              <a:solidFill>
                <a:schemeClr val="accent1"/>
              </a:solidFill>
            </a:endParaRPr>
          </a:p>
          <a:p>
            <a:pPr marL="0" indent="0" fontAlgn="base">
              <a:buNone/>
            </a:pPr>
            <a:endParaRPr lang="fr-FR" sz="2600">
              <a:solidFill>
                <a:schemeClr val="accent1"/>
              </a:solidFill>
            </a:endParaRPr>
          </a:p>
          <a:p>
            <a:pPr marL="0" indent="0" fontAlgn="base">
              <a:buNone/>
            </a:pPr>
            <a:endParaRPr lang="fr-FR" sz="2600">
              <a:solidFill>
                <a:schemeClr val="accent1"/>
              </a:solidFill>
            </a:endParaRPr>
          </a:p>
          <a:p>
            <a:pPr marL="0" indent="0" fontAlgn="base">
              <a:buNone/>
            </a:pPr>
            <a:endParaRPr lang="fr-FR" sz="2600">
              <a:solidFill>
                <a:schemeClr val="accent1"/>
              </a:solidFill>
            </a:endParaRPr>
          </a:p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Wavenumber &gt; 2300 cm</a:t>
            </a:r>
            <a:r>
              <a:rPr lang="fr-FR" sz="2600" baseline="30000">
                <a:solidFill>
                  <a:schemeClr val="accent1"/>
                </a:solidFill>
              </a:rPr>
              <a:t>-1</a:t>
            </a:r>
            <a:r>
              <a:rPr lang="fr-FR" sz="2600">
                <a:solidFill>
                  <a:schemeClr val="accent1"/>
                </a:solidFill>
              </a:rPr>
              <a:t> : high instrumental noise and solar contamination</a:t>
            </a:r>
          </a:p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Atmospheric temperatures computed by EUMETSAT</a:t>
            </a:r>
          </a:p>
          <a:p>
            <a:pPr marL="0" indent="0">
              <a:buNone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CDFF-4A10-40BC-8F9B-9D22E6074F89}" type="datetime1">
              <a:rPr lang="fr-FR" smtClean="0"/>
              <a:t>01/12/2021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3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Atmospheric temperatures in the IASI spectrum</a:t>
            </a:r>
            <a:endParaRPr lang="fr-FR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335917" cy="533400"/>
          </a:xfrm>
        </p:spPr>
        <p:txBody>
          <a:bodyPr>
            <a:normAutofit/>
          </a:bodyPr>
          <a:lstStyle/>
          <a:p>
            <a:r>
              <a:rPr lang="fr-FR" smtClean="0"/>
              <a:t>Introduction</a:t>
            </a:r>
            <a:r>
              <a:rPr lang="fr-FR">
                <a:solidFill>
                  <a:schemeClr val="accent1"/>
                </a:solidFill>
              </a:rPr>
              <a:t> </a:t>
            </a:r>
            <a:r>
              <a:rPr lang="fr-FR" smtClean="0">
                <a:solidFill>
                  <a:schemeClr val="accent1"/>
                </a:solidFill>
              </a:rPr>
              <a:t>                 Retrieval and validation</a:t>
            </a:r>
            <a:r>
              <a:rPr lang="fr-FR">
                <a:solidFill>
                  <a:schemeClr val="accent1"/>
                </a:solidFill>
              </a:rPr>
              <a:t> </a:t>
            </a:r>
            <a:r>
              <a:rPr lang="fr-FR" smtClean="0">
                <a:solidFill>
                  <a:schemeClr val="accent1"/>
                </a:solidFill>
              </a:rPr>
              <a:t>                 Applications                  Conclusions and perspectives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521" y="3471588"/>
            <a:ext cx="9601219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0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192213" y="2206487"/>
            <a:ext cx="6639717" cy="6834325"/>
          </a:xfrm>
        </p:spPr>
        <p:txBody>
          <a:bodyPr>
            <a:normAutofit/>
          </a:bodyPr>
          <a:lstStyle/>
          <a:p>
            <a:pPr marL="0" indent="0" fontAlgn="base">
              <a:spcAft>
                <a:spcPts val="1000"/>
              </a:spcAft>
              <a:buNone/>
            </a:pPr>
            <a:r>
              <a:rPr lang="fr-FR" sz="2600">
                <a:solidFill>
                  <a:schemeClr val="accent1"/>
                </a:solidFill>
              </a:rPr>
              <a:t>Several updates</a:t>
            </a:r>
          </a:p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Last version : PieceWise Linear Regression (PWLR) and Optimal Estimation Method (OEM)</a:t>
            </a:r>
          </a:p>
          <a:p>
            <a:pPr marL="0" indent="0" fontAlgn="base">
              <a:buNone/>
            </a:pPr>
            <a:endParaRPr lang="fr-FR" sz="2600">
              <a:solidFill>
                <a:schemeClr val="accent1"/>
              </a:solidFill>
            </a:endParaRPr>
          </a:p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Comparison with ERA5</a:t>
            </a:r>
          </a:p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ERA5 temperatures interpolated to the time/latitude/longitude of IASI observations</a:t>
            </a:r>
          </a:p>
          <a:p>
            <a:pPr marL="0" indent="0" fontAlgn="base">
              <a:buNone/>
            </a:pPr>
            <a:endParaRPr lang="fr-FR" sz="2600">
              <a:solidFill>
                <a:schemeClr val="accent1"/>
              </a:solidFill>
            </a:endParaRPr>
          </a:p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Two major updates :</a:t>
            </a:r>
          </a:p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2010 : cloud processing</a:t>
            </a:r>
          </a:p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2014 : new IASI L2 processor</a:t>
            </a:r>
          </a:p>
          <a:p>
            <a:pPr marL="0" indent="0" fontAlgn="base">
              <a:buNone/>
            </a:pPr>
            <a:endParaRPr lang="fr-FR" sz="2600">
              <a:solidFill>
                <a:schemeClr val="accent1"/>
              </a:solidFill>
            </a:endParaRPr>
          </a:p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The differences decrease over time </a:t>
            </a:r>
          </a:p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Improvement of the product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CDFF-4A10-40BC-8F9B-9D22E6074F89}" type="datetime1">
              <a:rPr lang="fr-FR" smtClean="0"/>
              <a:t>01/12/2021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Analysis of the EUMETSAT operational product</a:t>
            </a:r>
            <a:endParaRPr lang="fr-FR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335917" cy="533400"/>
          </a:xfrm>
        </p:spPr>
        <p:txBody>
          <a:bodyPr>
            <a:normAutofit/>
          </a:bodyPr>
          <a:lstStyle/>
          <a:p>
            <a:r>
              <a:rPr lang="fr-FR" smtClean="0"/>
              <a:t>Introduction</a:t>
            </a:r>
            <a:r>
              <a:rPr lang="fr-FR">
                <a:solidFill>
                  <a:schemeClr val="accent1"/>
                </a:solidFill>
              </a:rPr>
              <a:t> </a:t>
            </a:r>
            <a:r>
              <a:rPr lang="fr-FR" smtClean="0">
                <a:solidFill>
                  <a:schemeClr val="accent1"/>
                </a:solidFill>
              </a:rPr>
              <a:t>                 Retrieval and validation</a:t>
            </a:r>
            <a:r>
              <a:rPr lang="fr-FR">
                <a:solidFill>
                  <a:schemeClr val="accent1"/>
                </a:solidFill>
              </a:rPr>
              <a:t> </a:t>
            </a:r>
            <a:r>
              <a:rPr lang="fr-FR" smtClean="0">
                <a:solidFill>
                  <a:schemeClr val="accent1"/>
                </a:solidFill>
              </a:rPr>
              <a:t>                 Applications                  Conclusions and perspectives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331" y="2230039"/>
            <a:ext cx="10058420" cy="6400813"/>
          </a:xfrm>
          <a:prstGeom prst="rect">
            <a:avLst/>
          </a:prstGeom>
        </p:spPr>
      </p:pic>
      <p:sp>
        <p:nvSpPr>
          <p:cNvPr id="10" name="Espace réservé du contenu 1"/>
          <p:cNvSpPr txBox="1">
            <a:spLocks/>
          </p:cNvSpPr>
          <p:nvPr/>
        </p:nvSpPr>
        <p:spPr>
          <a:xfrm>
            <a:off x="7831930" y="7277927"/>
            <a:ext cx="2895599" cy="1600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fr-FR" sz="2200" smtClean="0">
                <a:solidFill>
                  <a:schemeClr val="accent1"/>
                </a:solidFill>
              </a:rPr>
              <a:t>Bouillon et al., 2020 (Remote Sensing)</a:t>
            </a:r>
            <a:endParaRPr lang="fr-FR" sz="22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75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CDFF-4A10-40BC-8F9B-9D22E6074F89}" type="datetime1">
              <a:rPr lang="fr-FR" smtClean="0"/>
              <a:t>01/12/2021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5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Retrieval  -  Selection of IASI channels</a:t>
            </a:r>
            <a:endParaRPr lang="fr-FR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335917" cy="533400"/>
          </a:xfrm>
        </p:spPr>
        <p:txBody>
          <a:bodyPr>
            <a:normAutofit/>
          </a:bodyPr>
          <a:lstStyle/>
          <a:p>
            <a:r>
              <a:rPr lang="fr-FR" smtClean="0">
                <a:solidFill>
                  <a:schemeClr val="accent1"/>
                </a:solidFill>
              </a:rPr>
              <a:t>Introduction</a:t>
            </a:r>
            <a:r>
              <a:rPr lang="fr-FR">
                <a:solidFill>
                  <a:schemeClr val="accent1"/>
                </a:solidFill>
              </a:rPr>
              <a:t> </a:t>
            </a:r>
            <a:r>
              <a:rPr lang="fr-FR" smtClean="0">
                <a:solidFill>
                  <a:schemeClr val="accent1"/>
                </a:solidFill>
              </a:rPr>
              <a:t>                 </a:t>
            </a:r>
            <a:r>
              <a:rPr lang="fr-FR" smtClean="0"/>
              <a:t>Retrieval and validation</a:t>
            </a:r>
            <a:r>
              <a:rPr lang="fr-FR"/>
              <a:t> </a:t>
            </a:r>
            <a:r>
              <a:rPr lang="fr-FR" smtClean="0"/>
              <a:t>                 </a:t>
            </a:r>
            <a:r>
              <a:rPr lang="fr-FR" smtClean="0">
                <a:solidFill>
                  <a:schemeClr val="accent1"/>
                </a:solidFill>
              </a:rPr>
              <a:t>Applications                  Conclusions and perspectives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Selection of IASI channels sensitive to the temperature profile</a:t>
            </a:r>
          </a:p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Channel selection based on the entropy reduction </a:t>
            </a:r>
            <a:r>
              <a:rPr lang="fr-FR" sz="2600" smtClean="0">
                <a:solidFill>
                  <a:schemeClr val="accent1"/>
                </a:solidFill>
              </a:rPr>
              <a:t>method (ER)</a:t>
            </a:r>
            <a:endParaRPr lang="fr-FR" sz="2600">
              <a:solidFill>
                <a:schemeClr val="accent1"/>
              </a:solidFill>
            </a:endParaRPr>
          </a:p>
          <a:p>
            <a:pPr marL="0" indent="0" fontAlgn="base">
              <a:buNone/>
            </a:pPr>
            <a:endParaRPr lang="fr-FR" sz="2600">
              <a:solidFill>
                <a:schemeClr val="accent1"/>
              </a:solidFill>
            </a:endParaRPr>
          </a:p>
          <a:p>
            <a:pPr marL="0" indent="0">
              <a:spcAft>
                <a:spcPts val="500"/>
              </a:spcAft>
              <a:buNone/>
              <a:defRPr sz="2800">
                <a:solidFill>
                  <a:schemeClr val="accent1">
                    <a:lumOff val="-7058"/>
                  </a:schemeClr>
                </a:solidFill>
              </a:defRPr>
            </a:pPr>
            <a:r>
              <a:rPr lang="fr-FR" sz="2600" b="1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"/>
                <a:sym typeface="Times"/>
              </a:rPr>
              <a:t>B</a:t>
            </a:r>
            <a:r>
              <a:rPr lang="fr-FR" sz="2600">
                <a:solidFill>
                  <a:schemeClr val="accent1"/>
                </a:solidFill>
              </a:rPr>
              <a:t> : </a:t>
            </a:r>
            <a:r>
              <a:rPr lang="fr-FR" sz="2600" smtClean="0">
                <a:solidFill>
                  <a:schemeClr val="accent1"/>
                </a:solidFill>
              </a:rPr>
              <a:t>a priori covariance matrix</a:t>
            </a:r>
            <a:endParaRPr lang="fr-FR" sz="2600">
              <a:solidFill>
                <a:schemeClr val="accent1"/>
              </a:solidFill>
            </a:endParaRPr>
          </a:p>
          <a:p>
            <a:pPr marL="0" indent="0">
              <a:spcAft>
                <a:spcPts val="500"/>
              </a:spcAft>
              <a:buNone/>
              <a:defRPr sz="2800">
                <a:solidFill>
                  <a:schemeClr val="accent1">
                    <a:lumOff val="-7058"/>
                  </a:schemeClr>
                </a:solidFill>
              </a:defRPr>
            </a:pPr>
            <a:r>
              <a:rPr lang="fr-FR" sz="2600" b="1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"/>
                <a:sym typeface="Times"/>
              </a:rPr>
              <a:t>R</a:t>
            </a:r>
            <a:r>
              <a:rPr lang="fr-FR" sz="2600">
                <a:solidFill>
                  <a:schemeClr val="accent1"/>
                </a:solidFill>
              </a:rPr>
              <a:t> : </a:t>
            </a:r>
            <a:r>
              <a:rPr lang="fr-FR" sz="2600" smtClean="0">
                <a:solidFill>
                  <a:schemeClr val="accent1"/>
                </a:solidFill>
              </a:rPr>
              <a:t>instrumental noise and radiative transfer error covariance matrix</a:t>
            </a:r>
            <a:endParaRPr lang="fr-FR" sz="2600">
              <a:solidFill>
                <a:schemeClr val="accent1"/>
              </a:solidFill>
            </a:endParaRPr>
          </a:p>
          <a:p>
            <a:pPr marL="0" indent="0">
              <a:spcAft>
                <a:spcPts val="500"/>
              </a:spcAft>
              <a:buNone/>
              <a:defRPr sz="2800">
                <a:solidFill>
                  <a:schemeClr val="accent1">
                    <a:lumOff val="-7058"/>
                  </a:schemeClr>
                </a:solidFill>
              </a:defRPr>
            </a:pPr>
            <a:r>
              <a:rPr lang="fr-FR" sz="2600" b="1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"/>
                <a:sym typeface="Times"/>
              </a:rPr>
              <a:t>H</a:t>
            </a:r>
            <a:r>
              <a:rPr lang="fr-FR" sz="2600">
                <a:solidFill>
                  <a:schemeClr val="accent1"/>
                </a:solidFill>
              </a:rPr>
              <a:t> : </a:t>
            </a:r>
            <a:r>
              <a:rPr lang="fr-FR" sz="2600" smtClean="0">
                <a:solidFill>
                  <a:schemeClr val="accent1"/>
                </a:solidFill>
              </a:rPr>
              <a:t>jacobian matrix                                       </a:t>
            </a:r>
            <a:r>
              <a:rPr lang="fr-FR" sz="2600" b="1" smtClean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"/>
                <a:sym typeface="Times"/>
              </a:rPr>
              <a:t>H</a:t>
            </a:r>
            <a:r>
              <a:rPr lang="fr-FR" sz="260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Myriad Pro Black Condensed"/>
                <a:sym typeface="Myriad Pro Black Condensed"/>
              </a:rPr>
              <a:t>’</a:t>
            </a:r>
            <a:r>
              <a:rPr lang="fr-FR" sz="260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"/>
                <a:sym typeface="Times"/>
              </a:rPr>
              <a:t> = </a:t>
            </a:r>
            <a:r>
              <a:rPr lang="fr-FR" sz="2600" b="1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"/>
                <a:sym typeface="Times"/>
              </a:rPr>
              <a:t>R</a:t>
            </a:r>
            <a:r>
              <a:rPr lang="fr-FR" sz="2600" baseline="31999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"/>
                <a:sym typeface="Times"/>
              </a:rPr>
              <a:t>-1/2</a:t>
            </a:r>
            <a:r>
              <a:rPr lang="fr-FR" sz="2600" b="1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"/>
                <a:sym typeface="Times"/>
              </a:rPr>
              <a:t>H</a:t>
            </a:r>
            <a:r>
              <a:rPr lang="fr-FR" sz="260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600">
                <a:solidFill>
                  <a:schemeClr val="accent1"/>
                </a:solidFill>
              </a:rPr>
              <a:t>: </a:t>
            </a:r>
            <a:r>
              <a:rPr lang="fr-FR" sz="2600" smtClean="0">
                <a:solidFill>
                  <a:schemeClr val="accent1"/>
                </a:solidFill>
              </a:rPr>
              <a:t>jacobians normalised by the noise</a:t>
            </a:r>
            <a:endParaRPr lang="fr-FR" sz="2600">
              <a:solidFill>
                <a:schemeClr val="accent1"/>
              </a:solidFill>
            </a:endParaRPr>
          </a:p>
          <a:p>
            <a:pPr marL="0" indent="0">
              <a:spcAft>
                <a:spcPts val="500"/>
              </a:spcAft>
              <a:buNone/>
              <a:defRPr sz="2800">
                <a:solidFill>
                  <a:schemeClr val="accent1">
                    <a:lumOff val="-7058"/>
                  </a:schemeClr>
                </a:solidFill>
              </a:defRPr>
            </a:pPr>
            <a:r>
              <a:rPr lang="fr-FR" sz="2600">
                <a:solidFill>
                  <a:schemeClr val="accent1"/>
                </a:solidFill>
              </a:rPr>
              <a:t>                                                                         </a:t>
            </a:r>
            <a:r>
              <a:rPr lang="fr-FR" sz="2600" b="1" smtClean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"/>
                <a:sym typeface="Times"/>
              </a:rPr>
              <a:t>h</a:t>
            </a:r>
            <a:r>
              <a:rPr lang="fr-FR" sz="260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Myriad Pro Black Condensed"/>
                <a:sym typeface="Myriad Pro Black Condensed"/>
              </a:rPr>
              <a:t>’</a:t>
            </a:r>
            <a:r>
              <a:rPr lang="fr-FR" sz="2600" b="1">
                <a:solidFill>
                  <a:schemeClr val="accent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r>
              <a:rPr lang="fr-FR" sz="2600">
                <a:solidFill>
                  <a:schemeClr val="accent1"/>
                </a:solidFill>
              </a:rPr>
              <a:t>: </a:t>
            </a:r>
            <a:r>
              <a:rPr lang="fr-FR" sz="2600" smtClean="0">
                <a:solidFill>
                  <a:schemeClr val="accent1"/>
                </a:solidFill>
              </a:rPr>
              <a:t>normalised jacobian of one channel</a:t>
            </a:r>
            <a:endParaRPr lang="fr-FR" sz="2600">
              <a:solidFill>
                <a:schemeClr val="accent1"/>
              </a:solidFill>
            </a:endParaRPr>
          </a:p>
          <a:p>
            <a:pPr marL="0" indent="0" fontAlgn="base">
              <a:buNone/>
            </a:pPr>
            <a:endParaRPr lang="fr-FR" sz="2600">
              <a:solidFill>
                <a:schemeClr val="accent1"/>
              </a:solidFill>
            </a:endParaRPr>
          </a:p>
          <a:p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Équation"/>
              <p:cNvSpPr txBox="1"/>
              <p:nvPr/>
            </p:nvSpPr>
            <p:spPr>
              <a:xfrm>
                <a:off x="1192213" y="7489208"/>
                <a:ext cx="4604017" cy="80663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28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ar-AE" sz="28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𝐸𝑅</m:t>
                      </m:r>
                      <m:r>
                        <a:rPr lang="ar-AE" sz="28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ar-AE" sz="28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sz="28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ar-AE" sz="28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p>
                              <m: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p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  <m:sub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𝐡</m:t>
                          </m:r>
                        </m:e>
                        <m:sup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ar-AE" sz="28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ar-AE" sz="280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4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213" y="7489208"/>
                <a:ext cx="4604017" cy="8066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Équation"/>
              <p:cNvSpPr txBox="1"/>
              <p:nvPr/>
            </p:nvSpPr>
            <p:spPr>
              <a:xfrm>
                <a:off x="1192213" y="6540643"/>
                <a:ext cx="3826881" cy="43088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28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ar-AE" sz="28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sSup>
                        <m:sSupPr>
                          <m:ctrlP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𝐁</m:t>
                          </m:r>
                        </m:e>
                        <m:sup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ar-AE" sz="28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  <m:sup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ar-AE" sz="28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𝐇</m:t>
                      </m:r>
                      <m:sSup>
                        <m:sSupPr>
                          <m:ctrlP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ar-AE" sz="280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5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213" y="6540643"/>
                <a:ext cx="3826881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élection du canal qui améliore le plus ER ou DFS"/>
          <p:cNvSpPr txBox="1"/>
          <p:nvPr/>
        </p:nvSpPr>
        <p:spPr>
          <a:xfrm>
            <a:off x="6483826" y="6614828"/>
            <a:ext cx="3622697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chemeClr val="accent1">
                    <a:lumOff val="-7058"/>
                  </a:schemeClr>
                </a:solidFill>
              </a:defRPr>
            </a:lvl1pPr>
          </a:lstStyle>
          <a:p>
            <a:r>
              <a:rPr lang="fr-FR" sz="2600" smtClean="0">
                <a:solidFill>
                  <a:schemeClr val="accent1"/>
                </a:solidFill>
                <a:latin typeface="+mj-lt"/>
              </a:rPr>
              <a:t>Selection of the channel that reduces the most the entropy</a:t>
            </a:r>
            <a:endParaRPr sz="2600">
              <a:solidFill>
                <a:schemeClr val="accent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Équation"/>
              <p:cNvSpPr txBox="1"/>
              <p:nvPr/>
            </p:nvSpPr>
            <p:spPr>
              <a:xfrm>
                <a:off x="10794120" y="7106650"/>
                <a:ext cx="4934684" cy="94128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  <m:sub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ar-AE" sz="28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  <m:sub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28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</m:e>
                            <m:sub>
                              <m: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p>
                              <m: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)(</m:t>
                          </m:r>
                          <m:sSub>
                            <m:sSubPr>
                              <m:ctrlP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</m:e>
                            <m:sub>
                              <m: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p>
                              <m: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num>
                        <m:den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+(</m:t>
                          </m:r>
                          <m:sSub>
                            <m:sSubPr>
                              <m:ctrlP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</m:e>
                            <m:sub>
                              <m: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p>
                              <m: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p>
                              <m:r>
                                <a:rPr lang="ar-AE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ar-AE" sz="280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7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4120" y="7106650"/>
                <a:ext cx="4934684" cy="941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Mise à jour de A :"/>
          <p:cNvSpPr txBox="1"/>
          <p:nvPr/>
        </p:nvSpPr>
        <p:spPr>
          <a:xfrm>
            <a:off x="10794120" y="6403744"/>
            <a:ext cx="489495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chemeClr val="accent1">
                    <a:lumOff val="-7058"/>
                  </a:schemeClr>
                </a:solidFill>
              </a:defRPr>
            </a:lvl1pPr>
          </a:lstStyle>
          <a:p>
            <a:r>
              <a:rPr lang="fr-FR" sz="2600" smtClean="0">
                <a:solidFill>
                  <a:schemeClr val="accent1"/>
                </a:solidFill>
                <a:latin typeface="+mj-lt"/>
              </a:rPr>
              <a:t>Update of </a:t>
            </a:r>
            <a:r>
              <a:rPr sz="2600" b="1" smtClean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  <a:r>
              <a:rPr sz="2600" smtClean="0">
                <a:solidFill>
                  <a:schemeClr val="accent1"/>
                </a:solidFill>
              </a:rPr>
              <a:t> </a:t>
            </a:r>
            <a:r>
              <a:rPr sz="2600">
                <a:solidFill>
                  <a:schemeClr val="accent1"/>
                </a:solidFill>
              </a:rPr>
              <a:t>: </a:t>
            </a:r>
          </a:p>
        </p:txBody>
      </p:sp>
      <p:sp>
        <p:nvSpPr>
          <p:cNvPr id="20" name="Températures atmosphériques  -  Troposphère…"/>
          <p:cNvSpPr txBox="1"/>
          <p:nvPr/>
        </p:nvSpPr>
        <p:spPr>
          <a:xfrm>
            <a:off x="1192213" y="5866798"/>
            <a:ext cx="5415078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200">
                <a:solidFill>
                  <a:schemeClr val="accent1">
                    <a:lumOff val="-7058"/>
                  </a:schemeClr>
                </a:solidFill>
                <a:latin typeface="Myriad Pro Black Condensed"/>
                <a:ea typeface="Myriad Pro Black Condensed"/>
                <a:cs typeface="Myriad Pro Black Condensed"/>
                <a:sym typeface="Myriad Pro Black Condensed"/>
              </a:defRPr>
            </a:pPr>
            <a:r>
              <a:rPr lang="fr-FR" sz="2600" smtClean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Retrieval covariance matrix:</a:t>
            </a:r>
          </a:p>
        </p:txBody>
      </p:sp>
      <p:sp>
        <p:nvSpPr>
          <p:cNvPr id="32" name="Forme libre 31"/>
          <p:cNvSpPr/>
          <p:nvPr/>
        </p:nvSpPr>
        <p:spPr>
          <a:xfrm>
            <a:off x="5544457" y="8098971"/>
            <a:ext cx="5500914" cy="858334"/>
          </a:xfrm>
          <a:custGeom>
            <a:avLst/>
            <a:gdLst>
              <a:gd name="connsiteX0" fmla="*/ 5500914 w 5500914"/>
              <a:gd name="connsiteY0" fmla="*/ 0 h 858334"/>
              <a:gd name="connsiteX1" fmla="*/ 4078514 w 5500914"/>
              <a:gd name="connsiteY1" fmla="*/ 696686 h 858334"/>
              <a:gd name="connsiteX2" fmla="*/ 1640114 w 5500914"/>
              <a:gd name="connsiteY2" fmla="*/ 827315 h 858334"/>
              <a:gd name="connsiteX3" fmla="*/ 0 w 5500914"/>
              <a:gd name="connsiteY3" fmla="*/ 246743 h 85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0914" h="858334">
                <a:moveTo>
                  <a:pt x="5500914" y="0"/>
                </a:moveTo>
                <a:cubicBezTo>
                  <a:pt x="5111447" y="279400"/>
                  <a:pt x="4721981" y="558800"/>
                  <a:pt x="4078514" y="696686"/>
                </a:cubicBezTo>
                <a:cubicBezTo>
                  <a:pt x="3435047" y="834572"/>
                  <a:pt x="2319866" y="902305"/>
                  <a:pt x="1640114" y="827315"/>
                </a:cubicBezTo>
                <a:cubicBezTo>
                  <a:pt x="960362" y="752325"/>
                  <a:pt x="283028" y="362857"/>
                  <a:pt x="0" y="246743"/>
                </a:cubicBezTo>
              </a:path>
            </a:pathLst>
          </a:custGeom>
          <a:noFill/>
          <a:ln w="38100" cap="rnd">
            <a:solidFill>
              <a:schemeClr val="accent1"/>
            </a:solidFill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10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CDFF-4A10-40BC-8F9B-9D22E6074F89}" type="datetime1">
              <a:rPr lang="fr-FR" smtClean="0"/>
              <a:t>01/12/2021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6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Retrieval  -  Selection of IASI channels</a:t>
            </a:r>
            <a:endParaRPr lang="fr-FR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335917" cy="533400"/>
          </a:xfrm>
        </p:spPr>
        <p:txBody>
          <a:bodyPr>
            <a:normAutofit/>
          </a:bodyPr>
          <a:lstStyle/>
          <a:p>
            <a:r>
              <a:rPr lang="fr-FR" smtClean="0">
                <a:solidFill>
                  <a:schemeClr val="accent1"/>
                </a:solidFill>
              </a:rPr>
              <a:t>Introduction</a:t>
            </a:r>
            <a:r>
              <a:rPr lang="fr-FR">
                <a:solidFill>
                  <a:schemeClr val="accent1"/>
                </a:solidFill>
              </a:rPr>
              <a:t> </a:t>
            </a:r>
            <a:r>
              <a:rPr lang="fr-FR" smtClean="0">
                <a:solidFill>
                  <a:schemeClr val="accent1"/>
                </a:solidFill>
              </a:rPr>
              <a:t>                 </a:t>
            </a:r>
            <a:r>
              <a:rPr lang="fr-FR" smtClean="0"/>
              <a:t>Retrieval and validation</a:t>
            </a:r>
            <a:r>
              <a:rPr lang="fr-FR"/>
              <a:t> </a:t>
            </a:r>
            <a:r>
              <a:rPr lang="fr-FR" smtClean="0"/>
              <a:t>                 </a:t>
            </a:r>
            <a:r>
              <a:rPr lang="fr-FR" smtClean="0">
                <a:solidFill>
                  <a:schemeClr val="accent1"/>
                </a:solidFill>
              </a:rPr>
              <a:t>Applications                  Conclusions and perspectives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1192213" y="2206488"/>
            <a:ext cx="14955837" cy="765312"/>
          </a:xfrm>
        </p:spPr>
        <p:txBody>
          <a:bodyPr/>
          <a:lstStyle/>
          <a:p>
            <a:pPr marL="0" indent="0" fontAlgn="base">
              <a:buNone/>
            </a:pPr>
            <a:r>
              <a:rPr lang="fr-FR" sz="2600" smtClean="0">
                <a:solidFill>
                  <a:schemeClr val="accent1"/>
                </a:solidFill>
              </a:rPr>
              <a:t>231 </a:t>
            </a:r>
            <a:r>
              <a:rPr lang="fr-FR" sz="2600">
                <a:solidFill>
                  <a:schemeClr val="accent1"/>
                </a:solidFill>
              </a:rPr>
              <a:t>channels (CO</a:t>
            </a:r>
            <a:r>
              <a:rPr lang="fr-FR" sz="2600" baseline="-25000">
                <a:solidFill>
                  <a:schemeClr val="accent1"/>
                </a:solidFill>
              </a:rPr>
              <a:t>2</a:t>
            </a:r>
            <a:r>
              <a:rPr lang="fr-FR" sz="2600">
                <a:solidFill>
                  <a:schemeClr val="accent1"/>
                </a:solidFill>
              </a:rPr>
              <a:t> and N</a:t>
            </a:r>
            <a:r>
              <a:rPr lang="fr-FR" sz="2600" baseline="-25000">
                <a:solidFill>
                  <a:schemeClr val="accent1"/>
                </a:solidFill>
              </a:rPr>
              <a:t>2</a:t>
            </a:r>
            <a:r>
              <a:rPr lang="fr-FR" sz="2600">
                <a:solidFill>
                  <a:schemeClr val="accent1"/>
                </a:solidFill>
              </a:rPr>
              <a:t>O absorption bands)</a:t>
            </a:r>
          </a:p>
          <a:p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521" y="2819400"/>
            <a:ext cx="9601219" cy="3200406"/>
          </a:xfrm>
          <a:prstGeom prst="rect">
            <a:avLst/>
          </a:prstGeom>
        </p:spPr>
      </p:pic>
      <p:sp>
        <p:nvSpPr>
          <p:cNvPr id="25" name="Espace réservé du contenu 6"/>
          <p:cNvSpPr txBox="1">
            <a:spLocks/>
          </p:cNvSpPr>
          <p:nvPr/>
        </p:nvSpPr>
        <p:spPr>
          <a:xfrm>
            <a:off x="1192213" y="7637257"/>
            <a:ext cx="14955837" cy="765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fr-FR" sz="2600" smtClean="0">
                <a:solidFill>
                  <a:schemeClr val="accent1"/>
                </a:solidFill>
              </a:rPr>
              <a:t>Input for a two hidden layer artificial neural network</a:t>
            </a:r>
          </a:p>
          <a:p>
            <a:endParaRPr lang="fr-FR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 b="20833"/>
          <a:stretch/>
        </p:blipFill>
        <p:spPr>
          <a:xfrm>
            <a:off x="9355931" y="6248400"/>
            <a:ext cx="548641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CDFF-4A10-40BC-8F9B-9D22E6074F89}" type="datetime1">
              <a:rPr lang="fr-FR" smtClean="0"/>
              <a:t>01/12/2021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7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Retrieval  -  Artificial neural network</a:t>
            </a:r>
            <a:endParaRPr lang="fr-FR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335917" cy="533400"/>
          </a:xfrm>
        </p:spPr>
        <p:txBody>
          <a:bodyPr>
            <a:normAutofit/>
          </a:bodyPr>
          <a:lstStyle/>
          <a:p>
            <a:r>
              <a:rPr lang="fr-FR" smtClean="0">
                <a:solidFill>
                  <a:schemeClr val="accent1"/>
                </a:solidFill>
              </a:rPr>
              <a:t>Introduction</a:t>
            </a:r>
            <a:r>
              <a:rPr lang="fr-FR">
                <a:solidFill>
                  <a:schemeClr val="accent1"/>
                </a:solidFill>
              </a:rPr>
              <a:t> </a:t>
            </a:r>
            <a:r>
              <a:rPr lang="fr-FR" smtClean="0">
                <a:solidFill>
                  <a:schemeClr val="accent1"/>
                </a:solidFill>
              </a:rPr>
              <a:t>                 </a:t>
            </a:r>
            <a:r>
              <a:rPr lang="fr-FR" smtClean="0"/>
              <a:t>Retrieval and validation</a:t>
            </a:r>
            <a:r>
              <a:rPr lang="fr-FR"/>
              <a:t> </a:t>
            </a:r>
            <a:r>
              <a:rPr lang="fr-FR" smtClean="0"/>
              <a:t>                 </a:t>
            </a:r>
            <a:r>
              <a:rPr lang="fr-FR" smtClean="0">
                <a:solidFill>
                  <a:schemeClr val="accent1"/>
                </a:solidFill>
              </a:rPr>
              <a:t>Applications                  Conclusions and perspectives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1192214" y="2206488"/>
            <a:ext cx="7554117" cy="6578738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endParaRPr lang="fr-FR" sz="2600" smtClean="0">
              <a:solidFill>
                <a:schemeClr val="accent1"/>
              </a:solidFill>
            </a:endParaRPr>
          </a:p>
          <a:p>
            <a:pPr marL="0" indent="0" fontAlgn="base">
              <a:buNone/>
            </a:pPr>
            <a:endParaRPr lang="fr-FR" sz="2600">
              <a:solidFill>
                <a:schemeClr val="accent1"/>
              </a:solidFill>
            </a:endParaRPr>
          </a:p>
          <a:p>
            <a:pPr marL="0" indent="0" fontAlgn="base">
              <a:buNone/>
            </a:pPr>
            <a:r>
              <a:rPr lang="fr-FR" sz="2600" smtClean="0">
                <a:solidFill>
                  <a:schemeClr val="accent1"/>
                </a:solidFill>
              </a:rPr>
              <a:t>Trained </a:t>
            </a:r>
            <a:r>
              <a:rPr lang="fr-FR" sz="2600">
                <a:solidFill>
                  <a:schemeClr val="accent1"/>
                </a:solidFill>
              </a:rPr>
              <a:t>with 450 000 observations</a:t>
            </a:r>
          </a:p>
          <a:p>
            <a:pPr marL="0" indent="0" fontAlgn="base">
              <a:buNone/>
            </a:pPr>
            <a:endParaRPr lang="fr-FR" sz="2600">
              <a:solidFill>
                <a:schemeClr val="accent1"/>
              </a:solidFill>
            </a:endParaRPr>
          </a:p>
          <a:p>
            <a:pPr marL="0" indent="0" fontAlgn="base">
              <a:buNone/>
            </a:pPr>
            <a:r>
              <a:rPr lang="fr-FR" sz="2600" smtClean="0">
                <a:solidFill>
                  <a:schemeClr val="accent1"/>
                </a:solidFill>
              </a:rPr>
              <a:t>Input </a:t>
            </a:r>
            <a:r>
              <a:rPr lang="fr-FR" sz="2600">
                <a:solidFill>
                  <a:schemeClr val="accent1"/>
                </a:solidFill>
              </a:rPr>
              <a:t>: radiances, scan angle, global CO</a:t>
            </a:r>
            <a:r>
              <a:rPr lang="fr-FR" sz="2600" baseline="-25000">
                <a:solidFill>
                  <a:schemeClr val="accent1"/>
                </a:solidFill>
              </a:rPr>
              <a:t>2</a:t>
            </a:r>
            <a:r>
              <a:rPr lang="fr-FR" sz="2600">
                <a:solidFill>
                  <a:schemeClr val="accent1"/>
                </a:solidFill>
              </a:rPr>
              <a:t> value</a:t>
            </a:r>
          </a:p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Output : ERA5 temperatures at 11 </a:t>
            </a:r>
            <a:r>
              <a:rPr lang="fr-FR" sz="2600" smtClean="0">
                <a:solidFill>
                  <a:schemeClr val="accent1"/>
                </a:solidFill>
              </a:rPr>
              <a:t>levels</a:t>
            </a:r>
          </a:p>
          <a:p>
            <a:pPr marL="0" indent="0" fontAlgn="base">
              <a:buNone/>
            </a:pPr>
            <a:endParaRPr lang="fr-FR" sz="2600">
              <a:solidFill>
                <a:schemeClr val="accent1"/>
              </a:solidFill>
            </a:endParaRPr>
          </a:p>
          <a:p>
            <a:pPr marL="0" indent="0" fontAlgn="base">
              <a:buNone/>
            </a:pPr>
            <a:r>
              <a:rPr lang="fr-FR" sz="2600" smtClean="0">
                <a:solidFill>
                  <a:schemeClr val="accent1"/>
                </a:solidFill>
              </a:rPr>
              <a:t>Trained ANN applied to all IASI observations since 2007 (clear and cloudy scenes)</a:t>
            </a:r>
          </a:p>
          <a:p>
            <a:pPr marL="0" indent="0" fontAlgn="base">
              <a:buNone/>
            </a:pPr>
            <a:r>
              <a:rPr lang="fr-FR" sz="2600" smtClean="0">
                <a:solidFill>
                  <a:schemeClr val="accent1"/>
                </a:solidFill>
              </a:rPr>
              <a:t>Metop-A for 2007-2017</a:t>
            </a:r>
          </a:p>
          <a:p>
            <a:pPr marL="0" indent="0" fontAlgn="base">
              <a:buNone/>
            </a:pPr>
            <a:r>
              <a:rPr lang="fr-FR" sz="2600" smtClean="0">
                <a:solidFill>
                  <a:schemeClr val="accent1"/>
                </a:solidFill>
              </a:rPr>
              <a:t>Metop-B for 2018-present</a:t>
            </a:r>
            <a:endParaRPr lang="fr-FR" sz="2600">
              <a:solidFill>
                <a:schemeClr val="accent1"/>
              </a:solidFill>
            </a:endParaRPr>
          </a:p>
          <a:p>
            <a:endParaRPr lang="fr-FR" sz="260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187" y="2784516"/>
            <a:ext cx="7772415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7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CDFF-4A10-40BC-8F9B-9D22E6074F89}" type="datetime1">
              <a:rPr lang="fr-FR" smtClean="0"/>
              <a:t>01/12/2021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8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Validation  - Comparison with ERA5</a:t>
            </a:r>
            <a:endParaRPr lang="fr-FR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335917" cy="533400"/>
          </a:xfrm>
        </p:spPr>
        <p:txBody>
          <a:bodyPr>
            <a:normAutofit/>
          </a:bodyPr>
          <a:lstStyle/>
          <a:p>
            <a:r>
              <a:rPr lang="fr-FR" smtClean="0">
                <a:solidFill>
                  <a:schemeClr val="accent1"/>
                </a:solidFill>
              </a:rPr>
              <a:t>Introduction</a:t>
            </a:r>
            <a:r>
              <a:rPr lang="fr-FR">
                <a:solidFill>
                  <a:schemeClr val="accent1"/>
                </a:solidFill>
              </a:rPr>
              <a:t> </a:t>
            </a:r>
            <a:r>
              <a:rPr lang="fr-FR" smtClean="0">
                <a:solidFill>
                  <a:schemeClr val="accent1"/>
                </a:solidFill>
              </a:rPr>
              <a:t>                 </a:t>
            </a:r>
            <a:r>
              <a:rPr lang="fr-FR" smtClean="0"/>
              <a:t>Retrieval and validation</a:t>
            </a:r>
            <a:r>
              <a:rPr lang="fr-FR"/>
              <a:t> </a:t>
            </a:r>
            <a:r>
              <a:rPr lang="fr-FR" smtClean="0"/>
              <a:t>                 </a:t>
            </a:r>
            <a:r>
              <a:rPr lang="fr-FR" smtClean="0">
                <a:solidFill>
                  <a:schemeClr val="accent1"/>
                </a:solidFill>
              </a:rPr>
              <a:t>Applications                  Conclusions and perspectives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ERA5 interpolated to the time/latitude/longitude of IASI observations, daily zonal mean</a:t>
            </a:r>
          </a:p>
          <a:p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15" y="2743200"/>
            <a:ext cx="15544831" cy="640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5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CDFF-4A10-40BC-8F9B-9D22E6074F89}" type="datetime1">
              <a:rPr lang="fr-FR" smtClean="0"/>
              <a:t>01/12/2021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9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Validation  -  Comparison with ARSA</a:t>
            </a:r>
            <a:endParaRPr lang="fr-FR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335917" cy="533400"/>
          </a:xfrm>
        </p:spPr>
        <p:txBody>
          <a:bodyPr>
            <a:normAutofit/>
          </a:bodyPr>
          <a:lstStyle/>
          <a:p>
            <a:r>
              <a:rPr lang="fr-FR" smtClean="0">
                <a:solidFill>
                  <a:schemeClr val="accent1"/>
                </a:solidFill>
              </a:rPr>
              <a:t>Introduction</a:t>
            </a:r>
            <a:r>
              <a:rPr lang="fr-FR">
                <a:solidFill>
                  <a:schemeClr val="accent1"/>
                </a:solidFill>
              </a:rPr>
              <a:t> </a:t>
            </a:r>
            <a:r>
              <a:rPr lang="fr-FR" smtClean="0">
                <a:solidFill>
                  <a:schemeClr val="accent1"/>
                </a:solidFill>
              </a:rPr>
              <a:t>                 </a:t>
            </a:r>
            <a:r>
              <a:rPr lang="fr-FR" smtClean="0"/>
              <a:t>Retrieval and validation</a:t>
            </a:r>
            <a:r>
              <a:rPr lang="fr-FR"/>
              <a:t> </a:t>
            </a:r>
            <a:r>
              <a:rPr lang="fr-FR" smtClean="0"/>
              <a:t>                 </a:t>
            </a:r>
            <a:r>
              <a:rPr lang="fr-FR" smtClean="0">
                <a:solidFill>
                  <a:schemeClr val="accent1"/>
                </a:solidFill>
              </a:rPr>
              <a:t>Applications                  Conclusions and perspectives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1192214" y="2206488"/>
            <a:ext cx="7477918" cy="1677322"/>
          </a:xfrm>
        </p:spPr>
        <p:txBody>
          <a:bodyPr/>
          <a:lstStyle/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Analysed RadioSoundings Archive (N. A. Scott, LMD)</a:t>
            </a:r>
          </a:p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Database of radiosounding observations</a:t>
            </a:r>
          </a:p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Up to 30 hPa</a:t>
            </a:r>
          </a:p>
          <a:p>
            <a:endParaRPr lang="fr-FR"/>
          </a:p>
        </p:txBody>
      </p:sp>
      <p:sp>
        <p:nvSpPr>
          <p:cNvPr id="8" name="Espace réservé du contenu 4"/>
          <p:cNvSpPr txBox="1">
            <a:spLocks/>
          </p:cNvSpPr>
          <p:nvPr/>
        </p:nvSpPr>
        <p:spPr>
          <a:xfrm>
            <a:off x="1192214" y="5486400"/>
            <a:ext cx="6052750" cy="2565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fr-FR" sz="2600" smtClean="0">
                <a:solidFill>
                  <a:schemeClr val="accent1"/>
                </a:solidFill>
              </a:rPr>
              <a:t>IASI-ANN temperatures interpolated to the coordinates of ARSA observations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fr-FR" sz="2600" smtClean="0">
                <a:solidFill>
                  <a:schemeClr val="accent1"/>
                </a:solidFill>
              </a:rPr>
              <a:t>8 regions : daily mean temperature in each region</a:t>
            </a:r>
            <a:endParaRPr lang="fr-FR" sz="2600">
              <a:solidFill>
                <a:schemeClr val="accent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31" y="3794483"/>
            <a:ext cx="9144018" cy="5029210"/>
          </a:xfrm>
          <a:prstGeom prst="rect">
            <a:avLst/>
          </a:prstGeom>
        </p:spPr>
      </p:pic>
      <p:sp>
        <p:nvSpPr>
          <p:cNvPr id="10" name="Espace réservé du contenu 6"/>
          <p:cNvSpPr txBox="1">
            <a:spLocks/>
          </p:cNvSpPr>
          <p:nvPr/>
        </p:nvSpPr>
        <p:spPr>
          <a:xfrm>
            <a:off x="9000000" y="2206800"/>
            <a:ext cx="7477918" cy="167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159 stations with 300+ observations per year</a:t>
            </a:r>
          </a:p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14 stations in Antarctica</a:t>
            </a:r>
          </a:p>
          <a:p>
            <a:pPr marL="0" indent="0" fontAlgn="base">
              <a:buNone/>
            </a:pPr>
            <a:r>
              <a:rPr lang="fr-FR" sz="2600">
                <a:solidFill>
                  <a:schemeClr val="accent1"/>
                </a:solidFill>
              </a:rPr>
              <a:t>6 stations in Greenland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539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theme/theme1.xml><?xml version="1.0" encoding="utf-8"?>
<a:theme xmlns:a="http://schemas.openxmlformats.org/drawingml/2006/main" name="Slides IASI">
  <a:themeElements>
    <a:clrScheme name="LATMOS">
      <a:dk1>
        <a:srgbClr val="000000"/>
      </a:dk1>
      <a:lt1>
        <a:sysClr val="window" lastClr="FFFFFF"/>
      </a:lt1>
      <a:dk2>
        <a:srgbClr val="003761"/>
      </a:dk2>
      <a:lt2>
        <a:srgbClr val="E6ECF4"/>
      </a:lt2>
      <a:accent1>
        <a:srgbClr val="0069B4"/>
      </a:accent1>
      <a:accent2>
        <a:srgbClr val="E6332A"/>
      </a:accent2>
      <a:accent3>
        <a:srgbClr val="AAB2BF"/>
      </a:accent3>
      <a:accent4>
        <a:srgbClr val="F07E26"/>
      </a:accent4>
      <a:accent5>
        <a:srgbClr val="00528C"/>
      </a:accent5>
      <a:accent6>
        <a:srgbClr val="76B82A"/>
      </a:accent6>
      <a:hlink>
        <a:srgbClr val="0094CD"/>
      </a:hlink>
      <a:folHlink>
        <a:srgbClr val="5FC4E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9050" cap="rnd">
          <a:noFill/>
          <a:round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5707</TotalTime>
  <Words>1118</Words>
  <Application>Microsoft Office PowerPoint</Application>
  <PresentationFormat>Personnalisé</PresentationFormat>
  <Paragraphs>208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Myriad Pro Black Condensed</vt:lpstr>
      <vt:lpstr>Times</vt:lpstr>
      <vt:lpstr>Slides IASI</vt:lpstr>
      <vt:lpstr>Homogeneous atmospheric temperatures derived from IASI : retrieval, extreme events and trends</vt:lpstr>
      <vt:lpstr>Evolution of atmospheric temperatures</vt:lpstr>
      <vt:lpstr>Atmospheric temperatures in the IASI spectrum</vt:lpstr>
      <vt:lpstr>Analysis of the EUMETSAT operational product</vt:lpstr>
      <vt:lpstr>Retrieval  -  Selection of IASI channels</vt:lpstr>
      <vt:lpstr>Retrieval  -  Selection of IASI channels</vt:lpstr>
      <vt:lpstr>Retrieval  -  Artificial neural network</vt:lpstr>
      <vt:lpstr>Validation  - Comparison with ERA5</vt:lpstr>
      <vt:lpstr>Validation  -  Comparison with ARSA</vt:lpstr>
      <vt:lpstr>Validation  -  Comparison with ARSA</vt:lpstr>
      <vt:lpstr>Validation  - Comparison with EUMETSAT reprocessed data record</vt:lpstr>
      <vt:lpstr>Sudden stratospheric Warming of February 2018</vt:lpstr>
      <vt:lpstr>Sudden stratospheric Warming of February 2018</vt:lpstr>
      <vt:lpstr>Trends over 2008-2020</vt:lpstr>
      <vt:lpstr>Trends over 2008-2020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Gaëlle Katchourine</dc:creator>
  <cp:lastModifiedBy>Marie Bouillon</cp:lastModifiedBy>
  <cp:revision>250</cp:revision>
  <dcterms:created xsi:type="dcterms:W3CDTF">2018-08-10T09:28:19Z</dcterms:created>
  <dcterms:modified xsi:type="dcterms:W3CDTF">2021-12-01T14:59:45Z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2018-08-10T00:00:00Z</vt:filetime>
  </property>
  <property fmtid="{D5CDD505-2E9C-101B-9397-08002B2CF9AE}" pid="3" name="Creator">
    <vt:lpwstr>Adobe InDesign CC 13.1 (Windows)</vt:lpwstr>
  </property>
  <property fmtid="{D5CDD505-2E9C-101B-9397-08002B2CF9AE}" pid="4" name="LastSaved">
    <vt:filetime>2018-08-10T00:00:00Z</vt:filetime>
  </property>
</Properties>
</file>